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Lst>
  <p:sldIdLst>
    <p:sldId id="256" r:id="rId2"/>
    <p:sldId id="311" r:id="rId3"/>
    <p:sldId id="310" r:id="rId4"/>
    <p:sldId id="297" r:id="rId5"/>
    <p:sldId id="296" r:id="rId6"/>
    <p:sldId id="301" r:id="rId7"/>
    <p:sldId id="300" r:id="rId8"/>
    <p:sldId id="299" r:id="rId9"/>
    <p:sldId id="309" r:id="rId10"/>
    <p:sldId id="298" r:id="rId11"/>
    <p:sldId id="308" r:id="rId12"/>
    <p:sldId id="307" r:id="rId13"/>
    <p:sldId id="306" r:id="rId14"/>
    <p:sldId id="304" r:id="rId15"/>
    <p:sldId id="305" r:id="rId16"/>
    <p:sldId id="303" r:id="rId17"/>
    <p:sldId id="302" r:id="rId18"/>
    <p:sldId id="314" r:id="rId19"/>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EAA13DC-6CAB-384B-9E07-0078C7B24C71}" type="datetimeFigureOut">
              <a:rPr lang="ru-RU" smtClean="0"/>
              <a:t>31.07.2020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282630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EAA13DC-6CAB-384B-9E07-0078C7B24C71}" type="datetimeFigureOut">
              <a:rPr lang="ru-RU" smtClean="0"/>
              <a:t>31.07.2020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307235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EAA13DC-6CAB-384B-9E07-0078C7B24C71}" type="datetimeFigureOut">
              <a:rPr lang="ru-RU" smtClean="0"/>
              <a:t>31.07.2020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13787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EAA13DC-6CAB-384B-9E07-0078C7B24C71}" type="datetimeFigureOut">
              <a:rPr lang="ru-RU" smtClean="0"/>
              <a:t>31.07.2020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5194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EAA13DC-6CAB-384B-9E07-0078C7B24C71}" type="datetimeFigureOut">
              <a:rPr lang="ru-RU" smtClean="0"/>
              <a:t>31.07.2020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42260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EAA13DC-6CAB-384B-9E07-0078C7B24C71}" type="datetimeFigureOut">
              <a:rPr lang="ru-RU" smtClean="0"/>
              <a:t>31.07.2020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322981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EAA13DC-6CAB-384B-9E07-0078C7B24C71}" type="datetimeFigureOut">
              <a:rPr lang="ru-RU" smtClean="0"/>
              <a:t>31.07.2020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46242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EAA13DC-6CAB-384B-9E07-0078C7B24C71}" type="datetimeFigureOut">
              <a:rPr lang="ru-RU" smtClean="0"/>
              <a:t>31.07.2020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31392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EAA13DC-6CAB-384B-9E07-0078C7B24C71}" type="datetimeFigureOut">
              <a:rPr lang="ru-RU" smtClean="0"/>
              <a:t>31.07.2020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377628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EAA13DC-6CAB-384B-9E07-0078C7B24C71}" type="datetimeFigureOut">
              <a:rPr lang="ru-RU" smtClean="0"/>
              <a:t>31.07.2020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19328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EAA13DC-6CAB-384B-9E07-0078C7B24C71}" type="datetimeFigureOut">
              <a:rPr lang="ru-RU" smtClean="0"/>
              <a:t>31.07.2020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288940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A13DC-6CAB-384B-9E07-0078C7B24C71}" type="datetimeFigureOut">
              <a:rPr lang="ru-RU" smtClean="0"/>
              <a:t>31.07.2020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E35FF-496B-4B47-8C80-7E6D6B3AB63B}" type="slidenum">
              <a:rPr lang="ru-RU" smtClean="0"/>
              <a:t>‹#›</a:t>
            </a:fld>
            <a:endParaRPr lang="ru-RU"/>
          </a:p>
        </p:txBody>
      </p:sp>
    </p:spTree>
    <p:extLst>
      <p:ext uri="{BB962C8B-B14F-4D97-AF65-F5344CB8AC3E}">
        <p14:creationId xmlns:p14="http://schemas.microsoft.com/office/powerpoint/2010/main" val="413575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1011382"/>
            <a:ext cx="8783782" cy="3754581"/>
          </a:xfrm>
        </p:spPr>
        <p:txBody>
          <a:bodyPr>
            <a:noAutofit/>
          </a:bodyPr>
          <a:lstStyle/>
          <a:p>
            <a:pPr>
              <a:lnSpc>
                <a:spcPct val="107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10. Управление реализацией проекта</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algn="l"/>
            <a:endParaRPr lang="ru-RU" sz="2400" dirty="0">
              <a:solidFill>
                <a:schemeClr val="tx1"/>
              </a:solidFill>
            </a:endParaRPr>
          </a:p>
        </p:txBody>
      </p:sp>
    </p:spTree>
    <p:extLst>
      <p:ext uri="{BB962C8B-B14F-4D97-AF65-F5344CB8AC3E}">
        <p14:creationId xmlns:p14="http://schemas.microsoft.com/office/powerpoint/2010/main" val="1492175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85000" lnSpcReduction="10000"/>
          </a:bodyPr>
          <a:lstStyle/>
          <a:p>
            <a:pPr marR="12700" indent="540385" algn="just">
              <a:lnSpc>
                <a:spcPct val="150000"/>
              </a:lnSpc>
              <a:spcAft>
                <a:spcPts val="0"/>
              </a:spcAft>
            </a:pPr>
            <a:r>
              <a:rPr lang="ru-RU" sz="2400" i="1" spc="10" dirty="0">
                <a:solidFill>
                  <a:schemeClr val="tx1"/>
                </a:solidFill>
                <a:latin typeface="Times New Roman"/>
                <a:ea typeface="Times New Roman"/>
                <a:cs typeface="Times New Roman"/>
              </a:rPr>
              <a:t>Заключительный контроль</a:t>
            </a:r>
            <a:r>
              <a:rPr lang="ru-RU" sz="2400" spc="35" dirty="0">
                <a:solidFill>
                  <a:schemeClr val="tx1"/>
                </a:solidFill>
                <a:latin typeface="Times New Roman"/>
                <a:ea typeface="Times New Roman"/>
                <a:cs typeface="Times New Roman"/>
              </a:rPr>
              <a:t> проводится на стадии завер­шения проекта для интегральной оценки реализации про­екта в целом.</a:t>
            </a:r>
            <a:endParaRPr lang="ru-RU" sz="2400" dirty="0">
              <a:solidFill>
                <a:schemeClr val="tx1"/>
              </a:solidFill>
            </a:endParaRPr>
          </a:p>
          <a:p>
            <a:pPr marR="12700" indent="540385" algn="just">
              <a:lnSpc>
                <a:spcPct val="150000"/>
              </a:lnSpc>
              <a:spcAft>
                <a:spcPts val="0"/>
              </a:spcAft>
            </a:pPr>
            <a:r>
              <a:rPr lang="ru-RU" sz="2400" spc="35" dirty="0">
                <a:solidFill>
                  <a:schemeClr val="tx1"/>
                </a:solidFill>
                <a:latin typeface="Times New Roman"/>
                <a:ea typeface="Times New Roman"/>
                <a:cs typeface="Times New Roman"/>
              </a:rPr>
              <a:t>Система контроля должна обеспечивать оперативную оценку состояния реализации проекта для обоснования и принятия решений по управлению временем, стоимостью, ресурсами и качеством выполняемых работ. На этапе постро­ения системы контроля необходимо определить:</a:t>
            </a:r>
            <a:endParaRPr lang="ru-RU" sz="2400" dirty="0">
              <a:solidFill>
                <a:schemeClr val="tx1"/>
              </a:solidFill>
            </a:endParaRP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состав и уровень детализации работ, подлежащих конт­ролю;</a:t>
            </a:r>
          </a:p>
          <a:p>
            <a:pPr marL="342900" marR="12700" lvl="0" indent="-342900" algn="just">
              <a:lnSpc>
                <a:spcPct val="150000"/>
              </a:lnSpc>
              <a:buClr>
                <a:srgbClr val="000000"/>
              </a:buClr>
              <a:buSzPts val="950"/>
              <a:buFont typeface="Arial"/>
              <a:buChar char="—"/>
              <a:tabLst>
                <a:tab pos="356870" algn="l"/>
              </a:tabLst>
            </a:pPr>
            <a:r>
              <a:rPr lang="ru-RU" sz="2400" spc="35" dirty="0">
                <a:solidFill>
                  <a:schemeClr val="tx1"/>
                </a:solidFill>
                <a:latin typeface="Times New Roman"/>
                <a:ea typeface="Times New Roman"/>
                <a:cs typeface="Times New Roman"/>
              </a:rPr>
              <a:t>состав показателей и формы представления первичной информации;</a:t>
            </a:r>
          </a:p>
          <a:p>
            <a:pPr marL="342900" marR="12700" lvl="0" indent="-342900" algn="just">
              <a:lnSpc>
                <a:spcPct val="150000"/>
              </a:lnSpc>
              <a:buClr>
                <a:srgbClr val="000000"/>
              </a:buClr>
              <a:buSzPts val="950"/>
              <a:buFont typeface="Arial"/>
              <a:buChar char="—"/>
              <a:tabLst>
                <a:tab pos="356870" algn="l"/>
              </a:tabLst>
            </a:pPr>
            <a:r>
              <a:rPr lang="ru-RU" sz="2400" spc="35" dirty="0">
                <a:solidFill>
                  <a:schemeClr val="tx1"/>
                </a:solidFill>
                <a:latin typeface="Times New Roman"/>
                <a:ea typeface="Times New Roman"/>
                <a:cs typeface="Times New Roman"/>
              </a:rPr>
              <a:t>сроки представления первичной информации и свод- но-аналитических отчетов;</a:t>
            </a:r>
          </a:p>
          <a:p>
            <a:pPr marL="342900" marR="12700" lvl="0" indent="-342900" algn="just">
              <a:lnSpc>
                <a:spcPct val="150000"/>
              </a:lnSpc>
              <a:buClr>
                <a:srgbClr val="000000"/>
              </a:buClr>
              <a:buSzPts val="950"/>
              <a:buFont typeface="Arial"/>
              <a:buChar char="—"/>
              <a:tabLst>
                <a:tab pos="356870" algn="l"/>
              </a:tabLst>
            </a:pPr>
            <a:r>
              <a:rPr lang="ru-RU" sz="2400" spc="35" dirty="0">
                <a:solidFill>
                  <a:schemeClr val="tx1"/>
                </a:solidFill>
                <a:latin typeface="Times New Roman"/>
                <a:ea typeface="Times New Roman"/>
                <a:cs typeface="Times New Roman"/>
              </a:rPr>
              <a:t>лиц, ответственных за полноту, достоверность и своев­ременность представляемых данных;</a:t>
            </a: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состав, методы и технологию аналитических и графи­ческих отчетов;</a:t>
            </a:r>
          </a:p>
          <a:p>
            <a:pPr marL="342900" marR="12700" lvl="0" indent="-342900" algn="just">
              <a:lnSpc>
                <a:spcPct val="150000"/>
              </a:lnSpc>
              <a:buClr>
                <a:srgbClr val="000000"/>
              </a:buClr>
              <a:buSzPts val="950"/>
              <a:buFont typeface="Arial"/>
              <a:buChar char="—"/>
              <a:tabLst>
                <a:tab pos="362585" algn="l"/>
              </a:tabLst>
            </a:pPr>
            <a:r>
              <a:rPr lang="ru-RU" sz="2400" spc="35" dirty="0">
                <a:solidFill>
                  <a:schemeClr val="tx1"/>
                </a:solidFill>
                <a:latin typeface="Times New Roman"/>
                <a:ea typeface="Times New Roman"/>
                <a:cs typeface="Times New Roman"/>
              </a:rPr>
              <a:t>комплекс используемых программно-аналитических средств.</a:t>
            </a:r>
          </a:p>
          <a:p>
            <a:pPr algn="just"/>
            <a:endParaRPr lang="ru-RU" sz="2400" dirty="0">
              <a:solidFill>
                <a:schemeClr val="tx1"/>
              </a:solidFill>
            </a:endParaRPr>
          </a:p>
        </p:txBody>
      </p:sp>
    </p:spTree>
    <p:extLst>
      <p:ext uri="{BB962C8B-B14F-4D97-AF65-F5344CB8AC3E}">
        <p14:creationId xmlns:p14="http://schemas.microsoft.com/office/powerpoint/2010/main" val="45385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85000" lnSpcReduction="10000"/>
          </a:bodyPr>
          <a:lstStyle/>
          <a:p>
            <a:pPr marR="12700" indent="540385" algn="just">
              <a:lnSpc>
                <a:spcPct val="150000"/>
              </a:lnSpc>
              <a:spcAft>
                <a:spcPts val="0"/>
              </a:spcAft>
            </a:pPr>
            <a:r>
              <a:rPr lang="ru-RU" sz="2400" spc="35" dirty="0">
                <a:solidFill>
                  <a:schemeClr val="tx1"/>
                </a:solidFill>
                <a:latin typeface="Times New Roman"/>
                <a:ea typeface="Times New Roman"/>
                <a:cs typeface="Times New Roman"/>
              </a:rPr>
              <a:t>В зависимости от требуемой точности различают следу­ющие технологии:</a:t>
            </a:r>
            <a:endParaRPr lang="ru-RU" sz="2400" dirty="0">
              <a:solidFill>
                <a:schemeClr val="tx1"/>
              </a:solidFill>
            </a:endParaRPr>
          </a:p>
          <a:p>
            <a:pPr marL="342900" lvl="0" indent="-342900" algn="just">
              <a:lnSpc>
                <a:spcPct val="150000"/>
              </a:lnSpc>
              <a:buClr>
                <a:srgbClr val="000000"/>
              </a:buClr>
              <a:buSzPts val="950"/>
              <a:buFont typeface="Arial"/>
              <a:buChar char="—"/>
              <a:tabLst>
                <a:tab pos="351790" algn="l"/>
              </a:tabLst>
            </a:pPr>
            <a:r>
              <a:rPr lang="ru-RU" sz="2400" spc="35" dirty="0">
                <a:solidFill>
                  <a:schemeClr val="tx1"/>
                </a:solidFill>
                <a:latin typeface="Times New Roman"/>
                <a:ea typeface="Times New Roman"/>
                <a:cs typeface="Times New Roman"/>
              </a:rPr>
              <a:t>контроль в моменты окончания работ (метод «0—100»);</a:t>
            </a:r>
          </a:p>
          <a:p>
            <a:pPr marL="342900" marR="12700" lvl="0" indent="-342900" algn="just">
              <a:lnSpc>
                <a:spcPct val="150000"/>
              </a:lnSpc>
              <a:buClr>
                <a:srgbClr val="000000"/>
              </a:buClr>
              <a:buSzPts val="950"/>
              <a:buFont typeface="Arial"/>
              <a:buChar char="—"/>
              <a:tabLst>
                <a:tab pos="369570" algn="l"/>
              </a:tabLst>
            </a:pPr>
            <a:r>
              <a:rPr lang="ru-RU" sz="2400" spc="35" dirty="0">
                <a:solidFill>
                  <a:schemeClr val="tx1"/>
                </a:solidFill>
                <a:latin typeface="Times New Roman"/>
                <a:ea typeface="Times New Roman"/>
                <a:cs typeface="Times New Roman"/>
              </a:rPr>
              <a:t>контроль в моменты 50%-ой готовности работ (метод «50—50»);</a:t>
            </a:r>
          </a:p>
          <a:p>
            <a:pPr marL="342900" marR="12700" lvl="0" indent="-342900" algn="just">
              <a:lnSpc>
                <a:spcPct val="150000"/>
              </a:lnSpc>
              <a:buClr>
                <a:srgbClr val="000000"/>
              </a:buClr>
              <a:buSzPts val="950"/>
              <a:buFont typeface="Arial"/>
              <a:buChar char="—"/>
              <a:tabLst>
                <a:tab pos="369570" algn="l"/>
              </a:tabLst>
            </a:pPr>
            <a:r>
              <a:rPr lang="ru-RU" sz="2400" spc="35" dirty="0">
                <a:solidFill>
                  <a:schemeClr val="tx1"/>
                </a:solidFill>
                <a:latin typeface="Times New Roman"/>
                <a:ea typeface="Times New Roman"/>
                <a:cs typeface="Times New Roman"/>
              </a:rPr>
              <a:t>контроль в заранее определенных точках проекта (метод контроля по вехам);</a:t>
            </a:r>
          </a:p>
          <a:p>
            <a:pPr marL="342900" marR="12700" lvl="0" indent="-342900" algn="just">
              <a:lnSpc>
                <a:spcPct val="150000"/>
              </a:lnSpc>
              <a:buClr>
                <a:srgbClr val="000000"/>
              </a:buClr>
              <a:buSzPts val="950"/>
              <a:buFont typeface="Arial"/>
              <a:buChar char="—"/>
              <a:tabLst>
                <a:tab pos="372110" algn="l"/>
              </a:tabLst>
            </a:pPr>
            <a:r>
              <a:rPr lang="ru-RU" sz="2400" spc="35" dirty="0">
                <a:solidFill>
                  <a:schemeClr val="tx1"/>
                </a:solidFill>
                <a:latin typeface="Times New Roman"/>
                <a:ea typeface="Times New Roman"/>
                <a:cs typeface="Times New Roman"/>
              </a:rPr>
              <a:t>регулярный оперативный контроль (через равные про­межутки времени);</a:t>
            </a:r>
          </a:p>
          <a:p>
            <a:pPr marL="342900" marR="12700" lvl="0" indent="-342900" algn="just">
              <a:lnSpc>
                <a:spcPct val="150000"/>
              </a:lnSpc>
              <a:buClr>
                <a:srgbClr val="000000"/>
              </a:buClr>
              <a:buSzPts val="950"/>
              <a:buFont typeface="Arial"/>
              <a:buChar char="—"/>
              <a:tabLst>
                <a:tab pos="372110" algn="l"/>
              </a:tabLst>
            </a:pPr>
            <a:r>
              <a:rPr lang="ru-RU" sz="2400" spc="35" dirty="0">
                <a:solidFill>
                  <a:schemeClr val="tx1"/>
                </a:solidFill>
                <a:latin typeface="Times New Roman"/>
                <a:ea typeface="Times New Roman"/>
                <a:cs typeface="Times New Roman"/>
              </a:rPr>
              <a:t>экспертная оценка степени выполнения работ и готов­ности проекта.</a:t>
            </a:r>
          </a:p>
          <a:p>
            <a:pPr marL="12700" marR="12700" indent="540385" algn="just">
              <a:lnSpc>
                <a:spcPct val="150000"/>
              </a:lnSpc>
              <a:spcAft>
                <a:spcPts val="0"/>
              </a:spcAft>
            </a:pPr>
            <a:r>
              <a:rPr lang="ru-RU" sz="2400" spc="35" dirty="0">
                <a:solidFill>
                  <a:schemeClr val="tx1"/>
                </a:solidFill>
                <a:latin typeface="Times New Roman"/>
                <a:ea typeface="Times New Roman"/>
                <a:cs typeface="Times New Roman"/>
              </a:rPr>
              <a:t>Для контроля исполнения календарных планов и рас­ходования ресурсов используют те же методы, что и при их составлении. Это сетевые графики, 5-кривые (кривые хода работ), матричные расписания и т.д.</a:t>
            </a:r>
            <a:endParaRPr lang="ru-RU" sz="2400" dirty="0">
              <a:solidFill>
                <a:schemeClr val="tx1"/>
              </a:solidFill>
            </a:endParaRPr>
          </a:p>
          <a:p>
            <a:pPr algn="just"/>
            <a:endParaRPr lang="ru-RU" sz="2400" dirty="0">
              <a:solidFill>
                <a:schemeClr val="tx1"/>
              </a:solidFill>
            </a:endParaRPr>
          </a:p>
        </p:txBody>
      </p:sp>
    </p:spTree>
    <p:extLst>
      <p:ext uri="{BB962C8B-B14F-4D97-AF65-F5344CB8AC3E}">
        <p14:creationId xmlns:p14="http://schemas.microsoft.com/office/powerpoint/2010/main" val="1211782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lnSpcReduction="10000"/>
          </a:bodyPr>
          <a:lstStyle/>
          <a:p>
            <a:pPr marL="12700" marR="12700" indent="540385" algn="just">
              <a:lnSpc>
                <a:spcPct val="150000"/>
              </a:lnSpc>
              <a:spcBef>
                <a:spcPts val="2400"/>
              </a:spcBef>
              <a:spcAft>
                <a:spcPts val="0"/>
              </a:spcAft>
            </a:pPr>
            <a:r>
              <a:rPr lang="ru-RU" sz="2400" spc="35" dirty="0">
                <a:solidFill>
                  <a:schemeClr val="tx1"/>
                </a:solidFill>
                <a:latin typeface="Times New Roman"/>
                <a:ea typeface="Times New Roman"/>
                <a:cs typeface="Times New Roman"/>
              </a:rPr>
              <a:t>Одной из популярных технологий, обычно применяемых при контроле реализации проекта в части исполнения бюд­жета, является</a:t>
            </a:r>
            <a:r>
              <a:rPr lang="ru-RU" sz="2400" b="1" spc="20" dirty="0">
                <a:solidFill>
                  <a:schemeClr val="tx1"/>
                </a:solidFill>
                <a:latin typeface="Times New Roman"/>
                <a:ea typeface="Times New Roman"/>
                <a:cs typeface="Times New Roman"/>
              </a:rPr>
              <a:t> метод освоенного объема (</a:t>
            </a:r>
            <a:r>
              <a:rPr lang="en-US" sz="2400" b="1" spc="20" dirty="0">
                <a:solidFill>
                  <a:schemeClr val="tx1"/>
                </a:solidFill>
                <a:latin typeface="Times New Roman"/>
                <a:ea typeface="Times New Roman"/>
                <a:cs typeface="Times New Roman"/>
              </a:rPr>
              <a:t>Earned Value Analysis</a:t>
            </a:r>
            <a:r>
              <a:rPr lang="ru-RU" sz="2400" spc="35" dirty="0">
                <a:solidFill>
                  <a:schemeClr val="tx1"/>
                </a:solidFill>
                <a:latin typeface="Times New Roman"/>
                <a:ea typeface="Times New Roman"/>
                <a:cs typeface="Times New Roman"/>
              </a:rPr>
              <a:t> —</a:t>
            </a:r>
            <a:r>
              <a:rPr lang="ru-RU" sz="2400" b="1" spc="20" dirty="0">
                <a:solidFill>
                  <a:schemeClr val="tx1"/>
                </a:solidFill>
                <a:latin typeface="Times New Roman"/>
                <a:ea typeface="Times New Roman"/>
                <a:cs typeface="Times New Roman"/>
              </a:rPr>
              <a:t> </a:t>
            </a:r>
            <a:r>
              <a:rPr lang="en-US" sz="2400" b="1" spc="20" dirty="0">
                <a:solidFill>
                  <a:schemeClr val="tx1"/>
                </a:solidFill>
                <a:latin typeface="Times New Roman"/>
                <a:ea typeface="Times New Roman"/>
                <a:cs typeface="Times New Roman"/>
              </a:rPr>
              <a:t>EVA</a:t>
            </a:r>
            <a:r>
              <a:rPr lang="ru-RU" sz="2400" b="1" spc="20" dirty="0">
                <a:solidFill>
                  <a:schemeClr val="tx1"/>
                </a:solidFill>
                <a:latin typeface="Times New Roman"/>
                <a:ea typeface="Times New Roman"/>
                <a:cs typeface="Times New Roman"/>
              </a:rPr>
              <a:t>).</a:t>
            </a:r>
            <a:r>
              <a:rPr lang="ru-RU" sz="2400" spc="35" dirty="0">
                <a:solidFill>
                  <a:schemeClr val="tx1"/>
                </a:solidFill>
                <a:latin typeface="Times New Roman"/>
                <a:ea typeface="Times New Roman"/>
                <a:cs typeface="Times New Roman"/>
              </a:rPr>
              <a:t> Его популярность обусловлена тем, что применение контроля отклонений как метода контроля бюд­жета иногда бывает затруднительным, так как не всегда можно измерить, какая часть результата уже получена (например, оборудование установлено, но оплата последнего этапа осуществляется только после выхода на проектную мощность). Поэтому оценивают не степень готовности про­екта, а объем ресурсов, который осталось потратить — бюд­жет по завершению проекта. Графически этот подход пред­ставлен на рис. 1.</a:t>
            </a:r>
            <a:endParaRPr lang="ru-RU" sz="1400" spc="40" dirty="0">
              <a:solidFill>
                <a:schemeClr val="tx1"/>
              </a:solidFill>
              <a:latin typeface="Times New Roman"/>
              <a:ea typeface="Times New Roman"/>
            </a:endParaRPr>
          </a:p>
          <a:p>
            <a:pPr algn="l"/>
            <a:endParaRPr lang="ru-RU" sz="2400" dirty="0">
              <a:solidFill>
                <a:schemeClr val="tx1"/>
              </a:solidFill>
            </a:endParaRPr>
          </a:p>
        </p:txBody>
      </p:sp>
    </p:spTree>
    <p:extLst>
      <p:ext uri="{BB962C8B-B14F-4D97-AF65-F5344CB8AC3E}">
        <p14:creationId xmlns:p14="http://schemas.microsoft.com/office/powerpoint/2010/main" val="4248389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4207" y="5430981"/>
            <a:ext cx="8839200" cy="6525491"/>
          </a:xfrm>
        </p:spPr>
        <p:txBody>
          <a:bodyPr>
            <a:normAutofit/>
          </a:bodyPr>
          <a:lstStyle/>
          <a:p>
            <a:pPr>
              <a:lnSpc>
                <a:spcPct val="150000"/>
              </a:lnSpc>
              <a:spcAft>
                <a:spcPts val="1000"/>
              </a:spcAft>
            </a:pPr>
            <a:r>
              <a:rPr lang="ru-RU" sz="2400" dirty="0" smtClean="0">
                <a:solidFill>
                  <a:schemeClr val="tx1"/>
                </a:solidFill>
                <a:latin typeface="Times New Roman"/>
                <a:ea typeface="Calibri"/>
                <a:cs typeface="Times New Roman"/>
              </a:rPr>
              <a:t>Рис</a:t>
            </a:r>
            <a:r>
              <a:rPr lang="ru-RU" sz="2400" dirty="0">
                <a:solidFill>
                  <a:schemeClr val="tx1"/>
                </a:solidFill>
                <a:latin typeface="Times New Roman"/>
                <a:ea typeface="Calibri"/>
                <a:cs typeface="Times New Roman"/>
              </a:rPr>
              <a:t>. 1. Графическое представление отчета об освоенном объеме</a:t>
            </a:r>
            <a:endParaRPr lang="ru-RU" sz="1800" dirty="0">
              <a:solidFill>
                <a:schemeClr val="tx1"/>
              </a:solidFill>
              <a:ea typeface="Calibri"/>
              <a:cs typeface="Times New Roman"/>
            </a:endParaRPr>
          </a:p>
          <a:p>
            <a:pPr algn="l"/>
            <a:endParaRPr lang="ru-RU" sz="2400" dirty="0">
              <a:solidFill>
                <a:schemeClr val="tx1"/>
              </a:solidFill>
            </a:endParaRPr>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416979" y="124690"/>
            <a:ext cx="8358014" cy="5306291"/>
          </a:xfrm>
          <a:prstGeom prst="rect">
            <a:avLst/>
          </a:prstGeom>
          <a:noFill/>
        </p:spPr>
      </p:pic>
    </p:spTree>
    <p:extLst>
      <p:ext uri="{BB962C8B-B14F-4D97-AF65-F5344CB8AC3E}">
        <p14:creationId xmlns:p14="http://schemas.microsoft.com/office/powerpoint/2010/main" val="871983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92500"/>
          </a:bodyPr>
          <a:lstStyle/>
          <a:p>
            <a:pPr marR="12700" indent="540385" algn="just">
              <a:lnSpc>
                <a:spcPct val="150000"/>
              </a:lnSpc>
              <a:spcAft>
                <a:spcPts val="0"/>
              </a:spcAft>
            </a:pPr>
            <a:r>
              <a:rPr lang="ru-RU" sz="2400" spc="35" dirty="0">
                <a:solidFill>
                  <a:schemeClr val="tx1"/>
                </a:solidFill>
                <a:latin typeface="Times New Roman"/>
                <a:ea typeface="Times New Roman"/>
                <a:cs typeface="Times New Roman"/>
              </a:rPr>
              <a:t>В соответствии с данным методом, определяются четыре показателя:</a:t>
            </a:r>
            <a:endParaRPr lang="ru-RU" sz="2400" dirty="0">
              <a:solidFill>
                <a:schemeClr val="tx1"/>
              </a:solidFill>
            </a:endParaRP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плановый объем (</a:t>
            </a:r>
            <a:r>
              <a:rPr lang="en-US" sz="2400" spc="35" dirty="0">
                <a:solidFill>
                  <a:schemeClr val="tx1"/>
                </a:solidFill>
                <a:latin typeface="Times New Roman"/>
                <a:ea typeface="Times New Roman"/>
                <a:cs typeface="Times New Roman"/>
              </a:rPr>
              <a:t>Planned Value</a:t>
            </a:r>
            <a:r>
              <a:rPr lang="ru-RU" sz="2400" spc="35" dirty="0">
                <a:solidFill>
                  <a:schemeClr val="tx1"/>
                </a:solidFill>
                <a:latin typeface="Times New Roman"/>
                <a:ea typeface="Times New Roman"/>
                <a:cs typeface="Times New Roman"/>
              </a:rPr>
              <a:t> — </a:t>
            </a:r>
            <a:r>
              <a:rPr lang="en-US" sz="2400" spc="35" dirty="0">
                <a:solidFill>
                  <a:schemeClr val="tx1"/>
                </a:solidFill>
                <a:latin typeface="Times New Roman"/>
                <a:ea typeface="Times New Roman"/>
                <a:cs typeface="Times New Roman"/>
              </a:rPr>
              <a:t>PV</a:t>
            </a:r>
            <a:r>
              <a:rPr lang="ru-RU" sz="2400" spc="35" dirty="0">
                <a:solidFill>
                  <a:schemeClr val="tx1"/>
                </a:solidFill>
                <a:latin typeface="Times New Roman"/>
                <a:ea typeface="Times New Roman"/>
                <a:cs typeface="Times New Roman"/>
              </a:rPr>
              <a:t>) — плановая (сметная) стоимость запланированных работ на определен­ный момент времени (дату составления отчета);</a:t>
            </a: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освоенный объем — (</a:t>
            </a:r>
            <a:r>
              <a:rPr lang="en-US" sz="2400" spc="35" dirty="0">
                <a:solidFill>
                  <a:schemeClr val="tx1"/>
                </a:solidFill>
                <a:latin typeface="Times New Roman"/>
                <a:ea typeface="Times New Roman"/>
                <a:cs typeface="Times New Roman"/>
              </a:rPr>
              <a:t>Earned Value</a:t>
            </a:r>
            <a:r>
              <a:rPr lang="ru-RU" sz="2400" spc="35" dirty="0">
                <a:solidFill>
                  <a:schemeClr val="tx1"/>
                </a:solidFill>
                <a:latin typeface="Times New Roman"/>
                <a:ea typeface="Times New Roman"/>
                <a:cs typeface="Times New Roman"/>
              </a:rPr>
              <a:t> — </a:t>
            </a:r>
            <a:r>
              <a:rPr lang="en-US" sz="2400" spc="35" dirty="0">
                <a:solidFill>
                  <a:schemeClr val="tx1"/>
                </a:solidFill>
                <a:latin typeface="Times New Roman"/>
                <a:ea typeface="Times New Roman"/>
                <a:cs typeface="Times New Roman"/>
              </a:rPr>
              <a:t>EV</a:t>
            </a:r>
            <a:r>
              <a:rPr lang="ru-RU" sz="2400" spc="35" dirty="0">
                <a:solidFill>
                  <a:schemeClr val="tx1"/>
                </a:solidFill>
                <a:latin typeface="Times New Roman"/>
                <a:ea typeface="Times New Roman"/>
                <a:cs typeface="Times New Roman"/>
              </a:rPr>
              <a:t>) — плановая стоимость выполненных работ на тот же момент времени;</a:t>
            </a: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фактическая стоимость (</a:t>
            </a:r>
            <a:r>
              <a:rPr lang="en-US" sz="2400" spc="35" dirty="0">
                <a:solidFill>
                  <a:schemeClr val="tx1"/>
                </a:solidFill>
                <a:latin typeface="Times New Roman"/>
                <a:ea typeface="Times New Roman"/>
                <a:cs typeface="Times New Roman"/>
              </a:rPr>
              <a:t>Actual Cost</a:t>
            </a:r>
            <a:r>
              <a:rPr lang="ru-RU" sz="2400" spc="35" dirty="0">
                <a:solidFill>
                  <a:schemeClr val="tx1"/>
                </a:solidFill>
                <a:latin typeface="Times New Roman"/>
                <a:ea typeface="Times New Roman"/>
                <a:cs typeface="Times New Roman"/>
              </a:rPr>
              <a:t> — </a:t>
            </a:r>
            <a:r>
              <a:rPr lang="en-US" sz="2400" spc="35" dirty="0">
                <a:solidFill>
                  <a:schemeClr val="tx1"/>
                </a:solidFill>
                <a:latin typeface="Times New Roman"/>
                <a:ea typeface="Times New Roman"/>
                <a:cs typeface="Times New Roman"/>
              </a:rPr>
              <a:t>AC</a:t>
            </a:r>
            <a:r>
              <a:rPr lang="ru-RU" sz="2400" spc="35" dirty="0">
                <a:solidFill>
                  <a:schemeClr val="tx1"/>
                </a:solidFill>
                <a:latin typeface="Times New Roman"/>
                <a:ea typeface="Times New Roman"/>
                <a:cs typeface="Times New Roman"/>
              </a:rPr>
              <a:t>) — фактиче­ская стоимость выполненных работ;</a:t>
            </a: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бюджет по завершению проекта </a:t>
            </a:r>
            <a:r>
              <a:rPr lang="en-US" sz="2400" spc="35" dirty="0">
                <a:solidFill>
                  <a:schemeClr val="tx1"/>
                </a:solidFill>
                <a:latin typeface="Times New Roman"/>
                <a:ea typeface="Times New Roman"/>
                <a:cs typeface="Times New Roman"/>
              </a:rPr>
              <a:t>budget at Comple­tion </a:t>
            </a:r>
            <a:r>
              <a:rPr lang="ru-RU" sz="2400" spc="35" dirty="0">
                <a:solidFill>
                  <a:schemeClr val="tx1"/>
                </a:solidFill>
                <a:latin typeface="Times New Roman"/>
                <a:ea typeface="Times New Roman"/>
                <a:cs typeface="Times New Roman"/>
              </a:rPr>
              <a:t>— </a:t>
            </a:r>
            <a:r>
              <a:rPr lang="en-US" sz="2400" spc="35" dirty="0">
                <a:solidFill>
                  <a:schemeClr val="tx1"/>
                </a:solidFill>
                <a:latin typeface="Times New Roman"/>
                <a:ea typeface="Times New Roman"/>
                <a:cs typeface="Times New Roman"/>
              </a:rPr>
              <a:t>BAC).</a:t>
            </a:r>
            <a:endParaRPr lang="ru-RU" sz="2400" spc="35" dirty="0">
              <a:solidFill>
                <a:schemeClr val="tx1"/>
              </a:solidFill>
              <a:latin typeface="Times New Roman"/>
              <a:ea typeface="Times New Roman"/>
              <a:cs typeface="Times New Roman"/>
            </a:endParaRPr>
          </a:p>
          <a:p>
            <a:pPr indent="540385" algn="just">
              <a:lnSpc>
                <a:spcPct val="150000"/>
              </a:lnSpc>
            </a:pPr>
            <a:r>
              <a:rPr lang="ru-RU" sz="2400" spc="35" dirty="0">
                <a:solidFill>
                  <a:schemeClr val="tx1"/>
                </a:solidFill>
                <a:latin typeface="Times New Roman"/>
                <a:ea typeface="Times New Roman"/>
                <a:cs typeface="Times New Roman"/>
              </a:rPr>
              <a:t>Эти показатели являются основой для расчета отклонений:</a:t>
            </a:r>
            <a:endParaRPr lang="ru-RU" sz="2400" dirty="0">
              <a:solidFill>
                <a:schemeClr val="tx1"/>
              </a:solidFill>
            </a:endParaRPr>
          </a:p>
          <a:p>
            <a:pPr algn="just"/>
            <a:endParaRPr lang="ru-RU" sz="2400" dirty="0">
              <a:solidFill>
                <a:schemeClr val="tx1"/>
              </a:solidFill>
            </a:endParaRPr>
          </a:p>
        </p:txBody>
      </p:sp>
    </p:spTree>
    <p:extLst>
      <p:ext uri="{BB962C8B-B14F-4D97-AF65-F5344CB8AC3E}">
        <p14:creationId xmlns:p14="http://schemas.microsoft.com/office/powerpoint/2010/main" val="1373827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Autofit/>
          </a:bodyPr>
          <a:lstStyle/>
          <a:p>
            <a:pPr indent="540385" algn="just">
              <a:lnSpc>
                <a:spcPct val="150000"/>
              </a:lnSpc>
              <a:spcBef>
                <a:spcPts val="2400"/>
              </a:spcBef>
              <a:spcAft>
                <a:spcPts val="0"/>
              </a:spcAft>
            </a:pPr>
            <a:r>
              <a:rPr lang="ru-RU" sz="1800" spc="35" dirty="0">
                <a:solidFill>
                  <a:schemeClr val="tx1"/>
                </a:solidFill>
                <a:latin typeface="Times New Roman"/>
                <a:ea typeface="Times New Roman"/>
                <a:cs typeface="Times New Roman"/>
              </a:rPr>
              <a:t>1. Отклонение по срокам (</a:t>
            </a:r>
            <a:r>
              <a:rPr lang="en-US" sz="1800" spc="35" dirty="0">
                <a:solidFill>
                  <a:schemeClr val="tx1"/>
                </a:solidFill>
                <a:latin typeface="Times New Roman"/>
                <a:ea typeface="Times New Roman"/>
                <a:cs typeface="Times New Roman"/>
              </a:rPr>
              <a:t>Schedule Variance</a:t>
            </a:r>
            <a:r>
              <a:rPr lang="ru-RU" sz="1800" spc="35" dirty="0">
                <a:solidFill>
                  <a:schemeClr val="tx1"/>
                </a:solidFill>
                <a:latin typeface="Times New Roman"/>
                <a:ea typeface="Times New Roman"/>
                <a:cs typeface="Times New Roman"/>
              </a:rPr>
              <a:t> — </a:t>
            </a:r>
            <a:r>
              <a:rPr lang="en-US" sz="1800" spc="35" dirty="0">
                <a:solidFill>
                  <a:schemeClr val="tx1"/>
                </a:solidFill>
                <a:latin typeface="Times New Roman"/>
                <a:ea typeface="Times New Roman"/>
                <a:cs typeface="Times New Roman"/>
              </a:rPr>
              <a:t>SV</a:t>
            </a:r>
            <a:r>
              <a:rPr lang="ru-RU" sz="1800" spc="35" dirty="0">
                <a:solidFill>
                  <a:schemeClr val="tx1"/>
                </a:solidFill>
                <a:latin typeface="Times New Roman"/>
                <a:ea typeface="Times New Roman"/>
                <a:cs typeface="Times New Roman"/>
              </a:rPr>
              <a:t>):</a:t>
            </a:r>
            <a:endParaRPr lang="ru-RU" sz="1050" spc="40" dirty="0">
              <a:solidFill>
                <a:schemeClr val="tx1"/>
              </a:solidFill>
              <a:latin typeface="Times New Roman"/>
              <a:ea typeface="Times New Roman"/>
            </a:endParaRPr>
          </a:p>
          <a:p>
            <a:pPr marL="1377950" indent="540385" algn="just">
              <a:lnSpc>
                <a:spcPct val="150000"/>
              </a:lnSpc>
              <a:spcAft>
                <a:spcPts val="0"/>
              </a:spcAft>
            </a:pPr>
            <a:r>
              <a:rPr lang="en-US" sz="1800" i="1" spc="40" dirty="0">
                <a:solidFill>
                  <a:schemeClr val="tx1"/>
                </a:solidFill>
                <a:latin typeface="Times New Roman"/>
                <a:ea typeface="Calibri"/>
                <a:cs typeface="Times New Roman"/>
              </a:rPr>
              <a:t> </a:t>
            </a:r>
            <a:r>
              <a:rPr lang="en-US" sz="1800" i="1" spc="40" dirty="0" smtClean="0">
                <a:solidFill>
                  <a:schemeClr val="tx1"/>
                </a:solidFill>
                <a:latin typeface="Times New Roman"/>
                <a:ea typeface="Calibri"/>
                <a:cs typeface="Times New Roman"/>
              </a:rPr>
              <a:t>SV </a:t>
            </a:r>
            <a:r>
              <a:rPr lang="ru-RU" sz="1800" i="1" spc="40" dirty="0">
                <a:solidFill>
                  <a:schemeClr val="tx1"/>
                </a:solidFill>
                <a:latin typeface="Times New Roman"/>
                <a:ea typeface="Calibri"/>
                <a:cs typeface="Times New Roman"/>
              </a:rPr>
              <a:t>=</a:t>
            </a:r>
            <a:r>
              <a:rPr lang="ru-RU" sz="1800" spc="30" dirty="0">
                <a:solidFill>
                  <a:schemeClr val="tx1"/>
                </a:solidFill>
                <a:latin typeface="Times New Roman"/>
                <a:ea typeface="Calibri"/>
                <a:cs typeface="Times New Roman"/>
              </a:rPr>
              <a:t> </a:t>
            </a:r>
            <a:r>
              <a:rPr lang="en-US" sz="1800" spc="30" dirty="0">
                <a:solidFill>
                  <a:schemeClr val="tx1"/>
                </a:solidFill>
                <a:latin typeface="Times New Roman"/>
                <a:ea typeface="Calibri"/>
                <a:cs typeface="Times New Roman"/>
              </a:rPr>
              <a:t>EV </a:t>
            </a:r>
            <a:r>
              <a:rPr lang="ru-RU" sz="1800" spc="30" dirty="0">
                <a:solidFill>
                  <a:schemeClr val="tx1"/>
                </a:solidFill>
                <a:latin typeface="Times New Roman"/>
                <a:ea typeface="Calibri"/>
                <a:cs typeface="Times New Roman"/>
              </a:rPr>
              <a:t>- </a:t>
            </a:r>
            <a:r>
              <a:rPr lang="en-US" sz="1800" spc="30" dirty="0">
                <a:solidFill>
                  <a:schemeClr val="tx1"/>
                </a:solidFill>
                <a:latin typeface="Times New Roman"/>
                <a:ea typeface="Calibri"/>
                <a:cs typeface="Times New Roman"/>
              </a:rPr>
              <a:t>PV    (1)</a:t>
            </a:r>
            <a:endParaRPr lang="ru-RU" sz="1800" dirty="0">
              <a:solidFill>
                <a:schemeClr val="tx1"/>
              </a:solidFill>
            </a:endParaRPr>
          </a:p>
          <a:p>
            <a:pPr indent="540385" algn="just">
              <a:lnSpc>
                <a:spcPct val="150000"/>
              </a:lnSpc>
              <a:spcAft>
                <a:spcPts val="0"/>
              </a:spcAft>
            </a:pPr>
            <a:r>
              <a:rPr lang="ru-RU" sz="1800" dirty="0">
                <a:solidFill>
                  <a:schemeClr val="tx1"/>
                </a:solidFill>
              </a:rPr>
              <a:t> </a:t>
            </a:r>
            <a:r>
              <a:rPr lang="ru-RU" sz="1800" spc="35" dirty="0" smtClean="0">
                <a:solidFill>
                  <a:schemeClr val="tx1"/>
                </a:solidFill>
                <a:latin typeface="Times New Roman"/>
                <a:ea typeface="Times New Roman"/>
                <a:cs typeface="Times New Roman"/>
              </a:rPr>
              <a:t>Положительное </a:t>
            </a:r>
            <a:r>
              <a:rPr lang="ru-RU" sz="1800" spc="35" dirty="0">
                <a:solidFill>
                  <a:schemeClr val="tx1"/>
                </a:solidFill>
                <a:latin typeface="Times New Roman"/>
                <a:ea typeface="Times New Roman"/>
                <a:cs typeface="Times New Roman"/>
              </a:rPr>
              <a:t>значение этого показателя, как следует из логики расчета, является позитивным сигналом и свиде­тельствует, что сроки реализации проекта опережают запла­нированные. </a:t>
            </a:r>
            <a:r>
              <a:rPr lang="ru-RU" sz="1800" spc="35" dirty="0" err="1">
                <a:solidFill>
                  <a:schemeClr val="tx1"/>
                </a:solidFill>
                <a:latin typeface="Times New Roman"/>
                <a:ea typeface="Times New Roman"/>
                <a:cs typeface="Times New Roman"/>
              </a:rPr>
              <a:t>Отрицательноe</a:t>
            </a:r>
            <a:r>
              <a:rPr lang="ru-RU" sz="1800" spc="35" dirty="0">
                <a:solidFill>
                  <a:schemeClr val="tx1"/>
                </a:solidFill>
                <a:latin typeface="Times New Roman"/>
                <a:ea typeface="Times New Roman"/>
                <a:cs typeface="Times New Roman"/>
              </a:rPr>
              <a:t> отклонение, соответственно, является негативным сигналом.</a:t>
            </a:r>
            <a:endParaRPr lang="ru-RU" sz="1800" dirty="0">
              <a:solidFill>
                <a:schemeClr val="tx1"/>
              </a:solidFill>
            </a:endParaRPr>
          </a:p>
          <a:p>
            <a:pPr marR="12700" indent="540385">
              <a:lnSpc>
                <a:spcPct val="150000"/>
              </a:lnSpc>
              <a:spcAft>
                <a:spcPts val="0"/>
              </a:spcAft>
            </a:pPr>
            <a:r>
              <a:rPr lang="ru-RU" sz="1800" spc="35" dirty="0">
                <a:solidFill>
                  <a:schemeClr val="tx1"/>
                </a:solidFill>
                <a:latin typeface="Times New Roman"/>
                <a:ea typeface="Times New Roman"/>
                <a:cs typeface="Times New Roman"/>
              </a:rPr>
              <a:t>2. Поскольку абсолютные значения показателей не всегда информативны (что значит три дня задержки для проекта, срок реализации которого несколько месяцев или срок реализации которого — несколько лет?), рассчитывается также индекс выполнения сроков (</a:t>
            </a:r>
            <a:r>
              <a:rPr lang="en-US" sz="1800" spc="35" dirty="0">
                <a:solidFill>
                  <a:schemeClr val="tx1"/>
                </a:solidFill>
                <a:latin typeface="Times New Roman"/>
                <a:ea typeface="Times New Roman"/>
                <a:cs typeface="Times New Roman"/>
              </a:rPr>
              <a:t>Schedule Performance Index</a:t>
            </a:r>
            <a:r>
              <a:rPr lang="ru-RU" sz="1800" spc="35" dirty="0">
                <a:solidFill>
                  <a:schemeClr val="tx1"/>
                </a:solidFill>
                <a:latin typeface="Times New Roman"/>
                <a:ea typeface="Times New Roman"/>
                <a:cs typeface="Times New Roman"/>
              </a:rPr>
              <a:t> — </a:t>
            </a:r>
            <a:r>
              <a:rPr lang="en-US" sz="1800" spc="35" dirty="0">
                <a:solidFill>
                  <a:schemeClr val="tx1"/>
                </a:solidFill>
                <a:latin typeface="Times New Roman"/>
                <a:ea typeface="Times New Roman"/>
                <a:cs typeface="Times New Roman"/>
              </a:rPr>
              <a:t>SPI</a:t>
            </a:r>
            <a:r>
              <a:rPr lang="ru-RU" sz="1800" spc="35" dirty="0">
                <a:solidFill>
                  <a:schemeClr val="tx1"/>
                </a:solidFill>
                <a:latin typeface="Times New Roman"/>
                <a:ea typeface="Times New Roman"/>
                <a:cs typeface="Times New Roman"/>
              </a:rPr>
              <a:t>):</a:t>
            </a:r>
            <a:endParaRPr lang="ru-RU" sz="1800" dirty="0">
              <a:solidFill>
                <a:schemeClr val="tx1"/>
              </a:solidFill>
            </a:endParaRPr>
          </a:p>
          <a:p>
            <a:pPr marL="63500" indent="540385" algn="just">
              <a:lnSpc>
                <a:spcPct val="150000"/>
              </a:lnSpc>
              <a:spcAft>
                <a:spcPts val="0"/>
              </a:spcAft>
            </a:pPr>
            <a:r>
              <a:rPr lang="ru-RU" sz="1800" spc="35" dirty="0" smtClean="0">
                <a:solidFill>
                  <a:schemeClr val="tx1"/>
                </a:solidFill>
                <a:latin typeface="Times New Roman"/>
                <a:ea typeface="Calibri"/>
                <a:cs typeface="Times New Roman"/>
              </a:rPr>
              <a:t>SPI </a:t>
            </a:r>
            <a:r>
              <a:rPr lang="ru-RU" sz="1800" spc="35" dirty="0">
                <a:solidFill>
                  <a:schemeClr val="tx1"/>
                </a:solidFill>
                <a:latin typeface="Times New Roman"/>
                <a:ea typeface="Calibri"/>
                <a:cs typeface="Times New Roman"/>
              </a:rPr>
              <a:t>=E/V  (2)</a:t>
            </a:r>
            <a:endParaRPr lang="ru-RU" sz="1800" dirty="0">
              <a:solidFill>
                <a:schemeClr val="tx1"/>
              </a:solidFill>
            </a:endParaRPr>
          </a:p>
          <a:p>
            <a:pPr marL="63500" indent="540385" algn="just">
              <a:lnSpc>
                <a:spcPct val="150000"/>
              </a:lnSpc>
              <a:spcAft>
                <a:spcPts val="0"/>
              </a:spcAft>
            </a:pPr>
            <a:r>
              <a:rPr lang="ru-RU" sz="1800" spc="35" dirty="0">
                <a:solidFill>
                  <a:schemeClr val="tx1"/>
                </a:solidFill>
                <a:latin typeface="Times New Roman"/>
                <a:ea typeface="Calibri"/>
                <a:cs typeface="Times New Roman"/>
              </a:rPr>
              <a:t> </a:t>
            </a:r>
            <a:r>
              <a:rPr lang="ru-RU" sz="1800" spc="35" dirty="0" smtClean="0">
                <a:solidFill>
                  <a:schemeClr val="tx1"/>
                </a:solidFill>
                <a:latin typeface="Times New Roman"/>
                <a:ea typeface="Times New Roman"/>
                <a:cs typeface="Times New Roman"/>
              </a:rPr>
              <a:t>Как </a:t>
            </a:r>
            <a:r>
              <a:rPr lang="ru-RU" sz="1800" spc="35" dirty="0">
                <a:solidFill>
                  <a:schemeClr val="tx1"/>
                </a:solidFill>
                <a:latin typeface="Times New Roman"/>
                <a:ea typeface="Times New Roman"/>
                <a:cs typeface="Times New Roman"/>
              </a:rPr>
              <a:t>и в предыдущем показателе, положительные резуль­таты проекта характеризуются значением индекса, большим или равным 1.</a:t>
            </a:r>
            <a:endParaRPr lang="ru-RU" sz="1050" spc="40" dirty="0">
              <a:solidFill>
                <a:schemeClr val="tx1"/>
              </a:solidFill>
              <a:latin typeface="Times New Roman"/>
              <a:ea typeface="Times New Roman"/>
            </a:endParaRPr>
          </a:p>
          <a:p>
            <a:pPr algn="l"/>
            <a:endParaRPr lang="ru-RU" sz="1800" dirty="0">
              <a:solidFill>
                <a:schemeClr val="tx1"/>
              </a:solidFill>
            </a:endParaRPr>
          </a:p>
        </p:txBody>
      </p:sp>
    </p:spTree>
    <p:extLst>
      <p:ext uri="{BB962C8B-B14F-4D97-AF65-F5344CB8AC3E}">
        <p14:creationId xmlns:p14="http://schemas.microsoft.com/office/powerpoint/2010/main" val="3793550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lnSpcReduction="10000"/>
          </a:bodyPr>
          <a:lstStyle/>
          <a:p>
            <a:pPr marR="12700" indent="540385">
              <a:lnSpc>
                <a:spcPct val="150000"/>
              </a:lnSpc>
              <a:spcAft>
                <a:spcPts val="0"/>
              </a:spcAft>
            </a:pPr>
            <a:r>
              <a:rPr lang="ru-RU" sz="2400" spc="35" dirty="0">
                <a:solidFill>
                  <a:schemeClr val="tx1"/>
                </a:solidFill>
                <a:latin typeface="Times New Roman"/>
                <a:ea typeface="Times New Roman"/>
                <a:cs typeface="Times New Roman"/>
              </a:rPr>
              <a:t>3. Отклонение по стоимости (</a:t>
            </a:r>
            <a:r>
              <a:rPr lang="ru-RU" sz="2400" spc="35" dirty="0" err="1">
                <a:solidFill>
                  <a:schemeClr val="tx1"/>
                </a:solidFill>
                <a:latin typeface="Times New Roman"/>
                <a:ea typeface="Times New Roman"/>
                <a:cs typeface="Times New Roman"/>
              </a:rPr>
              <a:t>Cost</a:t>
            </a:r>
            <a:r>
              <a:rPr lang="ru-RU" sz="2400" spc="35" dirty="0">
                <a:solidFill>
                  <a:schemeClr val="tx1"/>
                </a:solidFill>
                <a:latin typeface="Times New Roman"/>
                <a:ea typeface="Times New Roman"/>
                <a:cs typeface="Times New Roman"/>
              </a:rPr>
              <a:t> </a:t>
            </a:r>
            <a:r>
              <a:rPr lang="ru-RU" sz="2400" spc="35" dirty="0" err="1">
                <a:solidFill>
                  <a:schemeClr val="tx1"/>
                </a:solidFill>
                <a:latin typeface="Times New Roman"/>
                <a:ea typeface="Times New Roman"/>
                <a:cs typeface="Times New Roman"/>
              </a:rPr>
              <a:t>Variance</a:t>
            </a:r>
            <a:r>
              <a:rPr lang="ru-RU" sz="2400" spc="35" dirty="0">
                <a:solidFill>
                  <a:schemeClr val="tx1"/>
                </a:solidFill>
                <a:latin typeface="Times New Roman"/>
                <a:ea typeface="Times New Roman"/>
                <a:cs typeface="Times New Roman"/>
              </a:rPr>
              <a:t> — CV) -зна­чение этого показателя также должно быть неотрицательным:</a:t>
            </a:r>
            <a:endParaRPr lang="ru-RU" sz="2400" dirty="0">
              <a:solidFill>
                <a:schemeClr val="tx1"/>
              </a:solidFill>
            </a:endParaRPr>
          </a:p>
          <a:p>
            <a:pPr marR="12700" indent="540385">
              <a:lnSpc>
                <a:spcPct val="150000"/>
              </a:lnSpc>
              <a:spcAft>
                <a:spcPts val="0"/>
              </a:spcAft>
            </a:pPr>
            <a:r>
              <a:rPr lang="ru-RU" sz="2400" spc="35" dirty="0">
                <a:solidFill>
                  <a:schemeClr val="tx1"/>
                </a:solidFill>
                <a:latin typeface="Times New Roman"/>
                <a:ea typeface="Times New Roman"/>
                <a:cs typeface="Times New Roman"/>
              </a:rPr>
              <a:t> </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CV = EV – AC (3)</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 </a:t>
            </a:r>
            <a:endParaRPr lang="ru-RU" sz="2400" dirty="0">
              <a:solidFill>
                <a:schemeClr val="tx1"/>
              </a:solidFill>
            </a:endParaRPr>
          </a:p>
          <a:p>
            <a:pPr marR="12700" indent="540385">
              <a:lnSpc>
                <a:spcPct val="150000"/>
              </a:lnSpc>
              <a:spcAft>
                <a:spcPts val="0"/>
              </a:spcAft>
            </a:pPr>
            <a:r>
              <a:rPr lang="ru-RU" sz="2400" spc="35" dirty="0">
                <a:solidFill>
                  <a:schemeClr val="tx1"/>
                </a:solidFill>
                <a:latin typeface="Times New Roman"/>
                <a:ea typeface="Times New Roman"/>
                <a:cs typeface="Times New Roman"/>
              </a:rPr>
              <a:t>4. Аналогично индексу выполнения сроков рассчиты­вается индекс выполнения стоимости (</a:t>
            </a:r>
            <a:r>
              <a:rPr lang="ru-RU" sz="2400" spc="35" dirty="0" err="1">
                <a:solidFill>
                  <a:schemeClr val="tx1"/>
                </a:solidFill>
                <a:latin typeface="Times New Roman"/>
                <a:ea typeface="Times New Roman"/>
                <a:cs typeface="Times New Roman"/>
              </a:rPr>
              <a:t>Cost</a:t>
            </a:r>
            <a:r>
              <a:rPr lang="ru-RU" sz="2400" spc="35" dirty="0">
                <a:solidFill>
                  <a:schemeClr val="tx1"/>
                </a:solidFill>
                <a:latin typeface="Times New Roman"/>
                <a:ea typeface="Times New Roman"/>
                <a:cs typeface="Times New Roman"/>
              </a:rPr>
              <a:t> </a:t>
            </a:r>
            <a:r>
              <a:rPr lang="ru-RU" sz="2400" spc="35" dirty="0" err="1">
                <a:solidFill>
                  <a:schemeClr val="tx1"/>
                </a:solidFill>
                <a:latin typeface="Times New Roman"/>
                <a:ea typeface="Times New Roman"/>
                <a:cs typeface="Times New Roman"/>
              </a:rPr>
              <a:t>Performance</a:t>
            </a:r>
            <a:r>
              <a:rPr lang="ru-RU" sz="2400" spc="35" dirty="0">
                <a:solidFill>
                  <a:schemeClr val="tx1"/>
                </a:solidFill>
                <a:latin typeface="Times New Roman"/>
                <a:ea typeface="Times New Roman"/>
                <a:cs typeface="Times New Roman"/>
              </a:rPr>
              <a:t> </a:t>
            </a:r>
            <a:r>
              <a:rPr lang="ru-RU" sz="2400" spc="35" dirty="0" err="1">
                <a:solidFill>
                  <a:schemeClr val="tx1"/>
                </a:solidFill>
                <a:latin typeface="Times New Roman"/>
                <a:ea typeface="Times New Roman"/>
                <a:cs typeface="Times New Roman"/>
              </a:rPr>
              <a:t>Index</a:t>
            </a:r>
            <a:r>
              <a:rPr lang="ru-RU" sz="2400" spc="35" dirty="0">
                <a:solidFill>
                  <a:schemeClr val="tx1"/>
                </a:solidFill>
                <a:latin typeface="Times New Roman"/>
                <a:ea typeface="Times New Roman"/>
                <a:cs typeface="Times New Roman"/>
              </a:rPr>
              <a:t> — CPI), значение которого должно быть больше или равным 1:</a:t>
            </a:r>
            <a:endParaRPr lang="ru-RU" sz="2400" dirty="0">
              <a:solidFill>
                <a:schemeClr val="tx1"/>
              </a:solidFill>
            </a:endParaRPr>
          </a:p>
          <a:p>
            <a:pPr marR="12700" indent="540385">
              <a:lnSpc>
                <a:spcPct val="150000"/>
              </a:lnSpc>
              <a:spcAft>
                <a:spcPts val="0"/>
              </a:spcAft>
            </a:pPr>
            <a:r>
              <a:rPr lang="ru-RU" sz="2400" spc="35" dirty="0">
                <a:solidFill>
                  <a:schemeClr val="tx1"/>
                </a:solidFill>
                <a:latin typeface="Times New Roman"/>
                <a:ea typeface="Times New Roman"/>
                <a:cs typeface="Times New Roman"/>
              </a:rPr>
              <a:t> </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CPI = E/V</a:t>
            </a:r>
            <a:r>
              <a:rPr lang="en-US" sz="2400" spc="35" dirty="0">
                <a:solidFill>
                  <a:schemeClr val="tx1"/>
                </a:solidFill>
                <a:latin typeface="Times New Roman"/>
                <a:ea typeface="Calibri"/>
                <a:cs typeface="Times New Roman"/>
              </a:rPr>
              <a:t> (4)</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 </a:t>
            </a:r>
            <a:endParaRPr lang="ru-RU" sz="2400" dirty="0">
              <a:solidFill>
                <a:schemeClr val="tx1"/>
              </a:solidFill>
            </a:endParaRPr>
          </a:p>
          <a:p>
            <a:pPr algn="l"/>
            <a:endParaRPr lang="ru-RU" sz="2400" dirty="0">
              <a:solidFill>
                <a:schemeClr val="tx1"/>
              </a:solidFill>
            </a:endParaRPr>
          </a:p>
        </p:txBody>
      </p:sp>
    </p:spTree>
    <p:extLst>
      <p:ext uri="{BB962C8B-B14F-4D97-AF65-F5344CB8AC3E}">
        <p14:creationId xmlns:p14="http://schemas.microsoft.com/office/powerpoint/2010/main" val="2143025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70000" lnSpcReduction="20000"/>
          </a:bodyPr>
          <a:lstStyle/>
          <a:p>
            <a:pPr marL="63500" indent="540385" algn="just">
              <a:lnSpc>
                <a:spcPct val="150000"/>
              </a:lnSpc>
              <a:spcAft>
                <a:spcPts val="0"/>
              </a:spcAft>
            </a:pPr>
            <a:r>
              <a:rPr lang="ru-RU" sz="2400" spc="35" dirty="0">
                <a:solidFill>
                  <a:schemeClr val="tx1"/>
                </a:solidFill>
                <a:latin typeface="Times New Roman"/>
                <a:ea typeface="Calibri"/>
                <a:cs typeface="Times New Roman"/>
              </a:rPr>
              <a:t>5. Прогноз стоимости по завершению проекта (</a:t>
            </a:r>
            <a:r>
              <a:rPr lang="ru-RU" sz="2400" spc="35" dirty="0" err="1">
                <a:solidFill>
                  <a:schemeClr val="tx1"/>
                </a:solidFill>
                <a:latin typeface="Times New Roman"/>
                <a:ea typeface="Calibri"/>
                <a:cs typeface="Times New Roman"/>
              </a:rPr>
              <a:t>Estimate</a:t>
            </a:r>
            <a:r>
              <a:rPr lang="ru-RU" sz="2400" spc="35" dirty="0">
                <a:solidFill>
                  <a:schemeClr val="tx1"/>
                </a:solidFill>
                <a:latin typeface="Times New Roman"/>
                <a:ea typeface="Calibri"/>
                <a:cs typeface="Times New Roman"/>
              </a:rPr>
              <a:t> </a:t>
            </a:r>
            <a:r>
              <a:rPr lang="ru-RU" sz="2400" spc="35" dirty="0" err="1">
                <a:solidFill>
                  <a:schemeClr val="tx1"/>
                </a:solidFill>
                <a:latin typeface="Times New Roman"/>
                <a:ea typeface="Calibri"/>
                <a:cs typeface="Times New Roman"/>
              </a:rPr>
              <a:t>at</a:t>
            </a:r>
            <a:r>
              <a:rPr lang="ru-RU" sz="2400" spc="35" dirty="0">
                <a:solidFill>
                  <a:schemeClr val="tx1"/>
                </a:solidFill>
                <a:latin typeface="Times New Roman"/>
                <a:ea typeface="Calibri"/>
                <a:cs typeface="Times New Roman"/>
              </a:rPr>
              <a:t> </a:t>
            </a:r>
            <a:r>
              <a:rPr lang="ru-RU" sz="2400" spc="35" dirty="0" err="1">
                <a:solidFill>
                  <a:schemeClr val="tx1"/>
                </a:solidFill>
                <a:latin typeface="Times New Roman"/>
                <a:ea typeface="Calibri"/>
                <a:cs typeface="Times New Roman"/>
              </a:rPr>
              <a:t>Completion</a:t>
            </a:r>
            <a:r>
              <a:rPr lang="ru-RU" sz="2400" spc="35" dirty="0">
                <a:solidFill>
                  <a:schemeClr val="tx1"/>
                </a:solidFill>
                <a:latin typeface="Times New Roman"/>
                <a:ea typeface="Calibri"/>
                <a:cs typeface="Times New Roman"/>
              </a:rPr>
              <a:t> — ЕАС):</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	в случае некорректности предыдущих оценок </a:t>
            </a:r>
            <a:r>
              <a:rPr lang="ru-RU" sz="2400" spc="35" dirty="0" err="1">
                <a:solidFill>
                  <a:schemeClr val="tx1"/>
                </a:solidFill>
                <a:latin typeface="Times New Roman"/>
                <a:ea typeface="Calibri"/>
                <a:cs typeface="Times New Roman"/>
              </a:rPr>
              <a:t>состав¬ляется</a:t>
            </a:r>
            <a:r>
              <a:rPr lang="ru-RU" sz="2400" spc="35" dirty="0">
                <a:solidFill>
                  <a:schemeClr val="tx1"/>
                </a:solidFill>
                <a:latin typeface="Times New Roman"/>
                <a:ea typeface="Calibri"/>
                <a:cs typeface="Times New Roman"/>
              </a:rPr>
              <a:t> новый прогноз (</a:t>
            </a:r>
            <a:r>
              <a:rPr lang="ru-RU" sz="2400" spc="35" dirty="0" err="1">
                <a:solidFill>
                  <a:schemeClr val="tx1"/>
                </a:solidFill>
                <a:latin typeface="Times New Roman"/>
                <a:ea typeface="Calibri"/>
                <a:cs typeface="Times New Roman"/>
              </a:rPr>
              <a:t>Estimate</a:t>
            </a:r>
            <a:r>
              <a:rPr lang="ru-RU" sz="2400" spc="35" dirty="0">
                <a:solidFill>
                  <a:schemeClr val="tx1"/>
                </a:solidFill>
                <a:latin typeface="Times New Roman"/>
                <a:ea typeface="Calibri"/>
                <a:cs typeface="Times New Roman"/>
              </a:rPr>
              <a:t> </a:t>
            </a:r>
            <a:r>
              <a:rPr lang="ru-RU" sz="2400" spc="35" dirty="0" err="1">
                <a:solidFill>
                  <a:schemeClr val="tx1"/>
                </a:solidFill>
                <a:latin typeface="Times New Roman"/>
                <a:ea typeface="Calibri"/>
                <a:cs typeface="Times New Roman"/>
              </a:rPr>
              <a:t>to</a:t>
            </a:r>
            <a:r>
              <a:rPr lang="ru-RU" sz="2400" spc="35" dirty="0">
                <a:solidFill>
                  <a:schemeClr val="tx1"/>
                </a:solidFill>
                <a:latin typeface="Times New Roman"/>
                <a:ea typeface="Calibri"/>
                <a:cs typeface="Times New Roman"/>
              </a:rPr>
              <a:t> </a:t>
            </a:r>
            <a:r>
              <a:rPr lang="ru-RU" sz="2400" spc="35" dirty="0" err="1">
                <a:solidFill>
                  <a:schemeClr val="tx1"/>
                </a:solidFill>
                <a:latin typeface="Times New Roman"/>
                <a:ea typeface="Calibri"/>
                <a:cs typeface="Times New Roman"/>
              </a:rPr>
              <a:t>Completion</a:t>
            </a:r>
            <a:r>
              <a:rPr lang="ru-RU" sz="2400" spc="35" dirty="0">
                <a:solidFill>
                  <a:schemeClr val="tx1"/>
                </a:solidFill>
                <a:latin typeface="Times New Roman"/>
                <a:ea typeface="Calibri"/>
                <a:cs typeface="Times New Roman"/>
              </a:rPr>
              <a:t> — ETC), и тогда: EAC = AC + ETC;</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	в случае, когда возникли непредвиденные отклонения, которые в дальнейшем, скорее всего, не возникнут вновь, EAC = AC + (BAC — EV);</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	в случае типичных и ожидаемых далее отклонений:</a:t>
            </a:r>
            <a:endParaRPr lang="ru-RU" sz="2400" dirty="0">
              <a:solidFill>
                <a:schemeClr val="tx1"/>
              </a:solidFill>
            </a:endParaRPr>
          </a:p>
          <a:p>
            <a:pPr marL="63500" indent="540385" algn="just">
              <a:lnSpc>
                <a:spcPct val="150000"/>
              </a:lnSpc>
              <a:spcAft>
                <a:spcPts val="0"/>
              </a:spcAft>
            </a:pPr>
            <a:r>
              <a:rPr lang="ru-RU" sz="2400" spc="35" dirty="0">
                <a:solidFill>
                  <a:schemeClr val="tx1"/>
                </a:solidFill>
                <a:latin typeface="Times New Roman"/>
                <a:ea typeface="Calibri"/>
                <a:cs typeface="Times New Roman"/>
              </a:rPr>
              <a:t> </a:t>
            </a:r>
            <a:endParaRPr lang="ru-RU" sz="2400" dirty="0">
              <a:solidFill>
                <a:schemeClr val="tx1"/>
              </a:solidFill>
            </a:endParaRPr>
          </a:p>
          <a:p>
            <a:pPr marL="1591310" indent="540385" algn="just">
              <a:lnSpc>
                <a:spcPct val="150000"/>
              </a:lnSpc>
              <a:spcAft>
                <a:spcPts val="0"/>
              </a:spcAft>
            </a:pPr>
            <a:r>
              <a:rPr lang="en-US" sz="2400" i="1" spc="30" dirty="0">
                <a:solidFill>
                  <a:schemeClr val="tx1"/>
                </a:solidFill>
                <a:latin typeface="Times New Roman"/>
                <a:ea typeface="Times New Roman"/>
              </a:rPr>
              <a:t>(BAC - </a:t>
            </a:r>
            <a:r>
              <a:rPr lang="en-US" sz="2400" i="1" spc="180" dirty="0">
                <a:solidFill>
                  <a:schemeClr val="tx1"/>
                </a:solidFill>
                <a:latin typeface="Times New Roman"/>
                <a:ea typeface="Times New Roman"/>
              </a:rPr>
              <a:t>EV)_</a:t>
            </a:r>
            <a:r>
              <a:rPr lang="en-US" sz="2400" i="1" spc="30" dirty="0">
                <a:solidFill>
                  <a:schemeClr val="tx1"/>
                </a:solidFill>
                <a:latin typeface="Times New Roman"/>
                <a:ea typeface="Times New Roman"/>
              </a:rPr>
              <a:t> BAC</a:t>
            </a:r>
            <a:endParaRPr lang="ru-RU" sz="2400" dirty="0">
              <a:solidFill>
                <a:schemeClr val="tx1"/>
              </a:solidFill>
            </a:endParaRPr>
          </a:p>
          <a:p>
            <a:pPr marL="63500" indent="540385" algn="just">
              <a:lnSpc>
                <a:spcPct val="150000"/>
              </a:lnSpc>
              <a:spcAft>
                <a:spcPts val="0"/>
              </a:spcAft>
            </a:pPr>
            <a:r>
              <a:rPr lang="en-US" sz="2400" i="1" spc="30" dirty="0">
                <a:solidFill>
                  <a:schemeClr val="tx1"/>
                </a:solidFill>
                <a:latin typeface="Times New Roman"/>
                <a:ea typeface="Times New Roman"/>
              </a:rPr>
              <a:t>EAC</a:t>
            </a:r>
            <a:r>
              <a:rPr lang="ru-RU" sz="2400" i="1" spc="30" dirty="0">
                <a:solidFill>
                  <a:schemeClr val="tx1"/>
                </a:solidFill>
                <a:latin typeface="Times New Roman"/>
                <a:ea typeface="Times New Roman"/>
              </a:rPr>
              <a:t> = </a:t>
            </a:r>
            <a:r>
              <a:rPr lang="en-US" sz="2400" i="1" spc="30" dirty="0">
                <a:solidFill>
                  <a:schemeClr val="tx1"/>
                </a:solidFill>
                <a:latin typeface="Times New Roman"/>
                <a:ea typeface="Times New Roman"/>
              </a:rPr>
              <a:t>AC</a:t>
            </a:r>
            <a:r>
              <a:rPr lang="ru-RU" sz="2400" i="1" spc="30" dirty="0">
                <a:solidFill>
                  <a:schemeClr val="tx1"/>
                </a:solidFill>
                <a:latin typeface="Times New Roman"/>
                <a:ea typeface="Times New Roman"/>
              </a:rPr>
              <a:t> +                                                           (5)</a:t>
            </a:r>
            <a:endParaRPr lang="ru-RU" sz="2400" dirty="0">
              <a:solidFill>
                <a:schemeClr val="tx1"/>
              </a:solidFill>
            </a:endParaRPr>
          </a:p>
          <a:p>
            <a:pPr marL="63500" indent="540385" algn="just">
              <a:lnSpc>
                <a:spcPct val="150000"/>
              </a:lnSpc>
              <a:spcAft>
                <a:spcPts val="0"/>
              </a:spcAft>
            </a:pPr>
            <a:r>
              <a:rPr lang="ru-RU" sz="2400" i="1" spc="30" dirty="0">
                <a:solidFill>
                  <a:schemeClr val="tx1"/>
                </a:solidFill>
                <a:latin typeface="Times New Roman"/>
                <a:ea typeface="Times New Roman"/>
              </a:rPr>
              <a:t>                           </a:t>
            </a:r>
            <a:r>
              <a:rPr lang="en-US" sz="2400" i="1" spc="5" dirty="0">
                <a:solidFill>
                  <a:schemeClr val="tx1"/>
                </a:solidFill>
                <a:latin typeface="Times New Roman"/>
                <a:ea typeface="Times New Roman"/>
              </a:rPr>
              <a:t>CPI</a:t>
            </a:r>
            <a:r>
              <a:rPr lang="ru-RU" sz="2400" i="1" spc="5" dirty="0">
                <a:solidFill>
                  <a:schemeClr val="tx1"/>
                </a:solidFill>
                <a:latin typeface="Times New Roman"/>
                <a:ea typeface="Times New Roman"/>
              </a:rPr>
              <a:t>           </a:t>
            </a:r>
            <a:r>
              <a:rPr lang="en-US" sz="2400" i="1" spc="5" dirty="0">
                <a:solidFill>
                  <a:schemeClr val="tx1"/>
                </a:solidFill>
                <a:latin typeface="Times New Roman"/>
                <a:ea typeface="Times New Roman"/>
              </a:rPr>
              <a:t>CPI</a:t>
            </a:r>
            <a:endParaRPr lang="ru-RU" sz="2400" dirty="0">
              <a:solidFill>
                <a:schemeClr val="tx1"/>
              </a:solidFill>
            </a:endParaRPr>
          </a:p>
          <a:p>
            <a:pPr marL="63500" indent="540385" algn="just">
              <a:lnSpc>
                <a:spcPct val="150000"/>
              </a:lnSpc>
              <a:spcAft>
                <a:spcPts val="0"/>
              </a:spcAft>
            </a:pPr>
            <a:r>
              <a:rPr lang="ru-RU" sz="2400" dirty="0">
                <a:solidFill>
                  <a:schemeClr val="tx1"/>
                </a:solidFill>
              </a:rPr>
              <a:t> </a:t>
            </a:r>
          </a:p>
          <a:p>
            <a:pPr indent="540385" algn="just">
              <a:lnSpc>
                <a:spcPct val="150000"/>
              </a:lnSpc>
              <a:spcAft>
                <a:spcPts val="0"/>
              </a:spcAft>
            </a:pPr>
            <a:r>
              <a:rPr lang="ru-RU" sz="2400" dirty="0">
                <a:solidFill>
                  <a:schemeClr val="tx1"/>
                </a:solidFill>
                <a:latin typeface="Times New Roman"/>
              </a:rPr>
              <a:t>В проекте запланировано выполнение четырех последовательных операций. Каждая операция имеет плановую продолжительность 1 неделя, бюджет на ее выполнение по плану — 100 тыс. руб.</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Данные о фактической реализации проекта и анализ освоенного объема на конец третьей недели показаны в таблице.</a:t>
            </a:r>
            <a:endParaRPr lang="ru-RU" sz="2400" dirty="0">
              <a:solidFill>
                <a:schemeClr val="tx1"/>
              </a:solidFill>
            </a:endParaRPr>
          </a:p>
          <a:p>
            <a:pPr algn="l"/>
            <a:endParaRPr lang="ru-RU" sz="2400" dirty="0">
              <a:solidFill>
                <a:schemeClr val="tx1"/>
              </a:solidFill>
            </a:endParaRPr>
          </a:p>
        </p:txBody>
      </p:sp>
    </p:spTree>
    <p:extLst>
      <p:ext uri="{BB962C8B-B14F-4D97-AF65-F5344CB8AC3E}">
        <p14:creationId xmlns:p14="http://schemas.microsoft.com/office/powerpoint/2010/main" val="1588952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a:bodyPr>
          <a:lstStyle/>
          <a:p>
            <a:pPr algn="l"/>
            <a:endParaRPr lang="ru-RU" sz="2400" dirty="0">
              <a:solidFill>
                <a:schemeClr val="tx1"/>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287392735"/>
              </p:ext>
            </p:extLst>
          </p:nvPr>
        </p:nvGraphicFramePr>
        <p:xfrm>
          <a:off x="221671" y="928253"/>
          <a:ext cx="8534401" cy="5608320"/>
        </p:xfrm>
        <a:graphic>
          <a:graphicData uri="http://schemas.openxmlformats.org/drawingml/2006/table">
            <a:tbl>
              <a:tblPr firstRow="1" firstCol="1" bandRow="1"/>
              <a:tblGrid>
                <a:gridCol w="1162538">
                  <a:extLst>
                    <a:ext uri="{9D8B030D-6E8A-4147-A177-3AD203B41FA5}">
                      <a16:colId xmlns:a16="http://schemas.microsoft.com/office/drawing/2014/main" val="20000"/>
                    </a:ext>
                  </a:extLst>
                </a:gridCol>
                <a:gridCol w="1162538">
                  <a:extLst>
                    <a:ext uri="{9D8B030D-6E8A-4147-A177-3AD203B41FA5}">
                      <a16:colId xmlns:a16="http://schemas.microsoft.com/office/drawing/2014/main" val="20001"/>
                    </a:ext>
                  </a:extLst>
                </a:gridCol>
                <a:gridCol w="1039447">
                  <a:extLst>
                    <a:ext uri="{9D8B030D-6E8A-4147-A177-3AD203B41FA5}">
                      <a16:colId xmlns:a16="http://schemas.microsoft.com/office/drawing/2014/main" val="20002"/>
                    </a:ext>
                  </a:extLst>
                </a:gridCol>
                <a:gridCol w="1039447">
                  <a:extLst>
                    <a:ext uri="{9D8B030D-6E8A-4147-A177-3AD203B41FA5}">
                      <a16:colId xmlns:a16="http://schemas.microsoft.com/office/drawing/2014/main" val="20003"/>
                    </a:ext>
                  </a:extLst>
                </a:gridCol>
                <a:gridCol w="1039447">
                  <a:extLst>
                    <a:ext uri="{9D8B030D-6E8A-4147-A177-3AD203B41FA5}">
                      <a16:colId xmlns:a16="http://schemas.microsoft.com/office/drawing/2014/main" val="20004"/>
                    </a:ext>
                  </a:extLst>
                </a:gridCol>
                <a:gridCol w="1545492">
                  <a:extLst>
                    <a:ext uri="{9D8B030D-6E8A-4147-A177-3AD203B41FA5}">
                      <a16:colId xmlns:a16="http://schemas.microsoft.com/office/drawing/2014/main" val="20005"/>
                    </a:ext>
                  </a:extLst>
                </a:gridCol>
                <a:gridCol w="1545492">
                  <a:extLst>
                    <a:ext uri="{9D8B030D-6E8A-4147-A177-3AD203B41FA5}">
                      <a16:colId xmlns:a16="http://schemas.microsoft.com/office/drawing/2014/main" val="20006"/>
                    </a:ext>
                  </a:extLst>
                </a:gridCol>
              </a:tblGrid>
              <a:tr h="308264">
                <a:tc rowSpan="2">
                  <a:txBody>
                    <a:bodyPr/>
                    <a:lstStyle/>
                    <a:p>
                      <a:pPr algn="just">
                        <a:lnSpc>
                          <a:spcPct val="115000"/>
                        </a:lnSpc>
                        <a:spcAft>
                          <a:spcPts val="0"/>
                        </a:spcAft>
                      </a:pPr>
                      <a:r>
                        <a:rPr lang="ru-RU" sz="2000" spc="15">
                          <a:solidFill>
                            <a:srgbClr val="000000"/>
                          </a:solidFill>
                          <a:effectLst/>
                          <a:latin typeface="Times New Roman"/>
                          <a:ea typeface="Times New Roman"/>
                          <a:cs typeface="Times New Roman"/>
                        </a:rPr>
                        <a:t>Опе­рация</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304800">
                        <a:lnSpc>
                          <a:spcPct val="115000"/>
                        </a:lnSpc>
                        <a:spcAft>
                          <a:spcPts val="0"/>
                        </a:spcAft>
                      </a:pPr>
                      <a:r>
                        <a:rPr lang="ru-RU" sz="2000" spc="15">
                          <a:solidFill>
                            <a:srgbClr val="000000"/>
                          </a:solidFill>
                          <a:effectLst/>
                          <a:latin typeface="Times New Roman"/>
                          <a:ea typeface="Times New Roman"/>
                          <a:cs typeface="Times New Roman"/>
                        </a:rPr>
                        <a:t>Неделя 1</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marL="317500">
                        <a:lnSpc>
                          <a:spcPct val="115000"/>
                        </a:lnSpc>
                        <a:spcAft>
                          <a:spcPts val="0"/>
                        </a:spcAft>
                      </a:pPr>
                      <a:r>
                        <a:rPr lang="ru-RU" sz="2000" spc="15">
                          <a:solidFill>
                            <a:srgbClr val="000000"/>
                          </a:solidFill>
                          <a:effectLst/>
                          <a:latin typeface="Times New Roman"/>
                          <a:ea typeface="Times New Roman"/>
                          <a:cs typeface="Times New Roman"/>
                        </a:rPr>
                        <a:t>Неделя 2</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marL="330200">
                        <a:lnSpc>
                          <a:spcPct val="115000"/>
                        </a:lnSpc>
                        <a:spcAft>
                          <a:spcPts val="0"/>
                        </a:spcAft>
                      </a:pPr>
                      <a:r>
                        <a:rPr lang="ru-RU" sz="2000" spc="15">
                          <a:solidFill>
                            <a:srgbClr val="000000"/>
                          </a:solidFill>
                          <a:effectLst/>
                          <a:latin typeface="Times New Roman"/>
                          <a:ea typeface="Times New Roman"/>
                          <a:cs typeface="Times New Roman"/>
                        </a:rPr>
                        <a:t>Неделя 3</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0000"/>
                  </a:ext>
                </a:extLst>
              </a:tr>
              <a:tr h="616528">
                <a:tc vMerge="1">
                  <a:txBody>
                    <a:bodyPr/>
                    <a:lstStyle/>
                    <a:p>
                      <a:endParaRPr lang="ru-RU"/>
                    </a:p>
                  </a:txBody>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В про­центах</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01600">
                        <a:lnSpc>
                          <a:spcPct val="115000"/>
                        </a:lnSpc>
                        <a:spcAft>
                          <a:spcPts val="0"/>
                        </a:spcAft>
                      </a:pPr>
                      <a:r>
                        <a:rPr lang="ru-RU" sz="2000" spc="15">
                          <a:solidFill>
                            <a:srgbClr val="000000"/>
                          </a:solidFill>
                          <a:effectLst/>
                          <a:latin typeface="Times New Roman"/>
                          <a:ea typeface="Times New Roman"/>
                          <a:cs typeface="Times New Roman"/>
                        </a:rPr>
                        <a:t>В рублях</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В про­центах</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01600">
                        <a:lnSpc>
                          <a:spcPct val="115000"/>
                        </a:lnSpc>
                        <a:spcAft>
                          <a:spcPts val="0"/>
                        </a:spcAft>
                      </a:pPr>
                      <a:r>
                        <a:rPr lang="ru-RU" sz="2000" spc="15">
                          <a:solidFill>
                            <a:srgbClr val="000000"/>
                          </a:solidFill>
                          <a:effectLst/>
                          <a:latin typeface="Times New Roman"/>
                          <a:ea typeface="Times New Roman"/>
                          <a:cs typeface="Times New Roman"/>
                        </a:rPr>
                        <a:t>В рублях</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В про­центах</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В рублях</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08264">
                <a:tc>
                  <a:txBody>
                    <a:bodyPr/>
                    <a:lstStyle/>
                    <a:p>
                      <a:pPr algn="just">
                        <a:lnSpc>
                          <a:spcPct val="115000"/>
                        </a:lnSpc>
                        <a:spcAft>
                          <a:spcPts val="0"/>
                        </a:spcAft>
                      </a:pPr>
                      <a:r>
                        <a:rPr lang="ru-RU" sz="2000" i="1" spc="30">
                          <a:solidFill>
                            <a:srgbClr val="000000"/>
                          </a:solidFill>
                          <a:effectLst/>
                          <a:latin typeface="Times New Roman"/>
                          <a:ea typeface="Times New Roman"/>
                          <a:cs typeface="Times New Roman"/>
                        </a:rPr>
                        <a:t>А</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100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01600">
                        <a:lnSpc>
                          <a:spcPct val="115000"/>
                        </a:lnSpc>
                        <a:spcAft>
                          <a:spcPts val="0"/>
                        </a:spcAft>
                      </a:pPr>
                      <a:r>
                        <a:rPr lang="ru-RU" sz="2000" spc="15">
                          <a:solidFill>
                            <a:srgbClr val="000000"/>
                          </a:solidFill>
                          <a:effectLst/>
                          <a:latin typeface="Times New Roman"/>
                          <a:ea typeface="Times New Roman"/>
                          <a:cs typeface="Times New Roman"/>
                        </a:rPr>
                        <a:t>100 000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solidFill>
                            <a:srgbClr val="000000"/>
                          </a:solidFill>
                          <a:effectLst/>
                          <a:latin typeface="Times New Roman"/>
                          <a:ea typeface="Microsoft Sans Serif"/>
                          <a:cs typeface="Times New Roman"/>
                        </a:rPr>
                        <a:t> </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solidFill>
                            <a:srgbClr val="000000"/>
                          </a:solidFill>
                          <a:effectLst/>
                          <a:latin typeface="Times New Roman"/>
                          <a:ea typeface="Microsoft Sans Serif"/>
                          <a:cs typeface="Times New Roman"/>
                        </a:rPr>
                        <a:t> </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solidFill>
                            <a:srgbClr val="000000"/>
                          </a:solidFill>
                          <a:effectLst/>
                          <a:latin typeface="Times New Roman"/>
                          <a:ea typeface="Microsoft Sans Serif"/>
                          <a:cs typeface="Times New Roman"/>
                        </a:rPr>
                        <a:t> </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0"/>
                        </a:spcAft>
                      </a:pPr>
                      <a:r>
                        <a:rPr lang="ru-RU" sz="2000">
                          <a:solidFill>
                            <a:srgbClr val="000000"/>
                          </a:solidFill>
                          <a:effectLst/>
                          <a:latin typeface="Times New Roman"/>
                          <a:ea typeface="Microsoft Sans Serif"/>
                          <a:cs typeface="Times New Roman"/>
                        </a:rPr>
                        <a:t> </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08264">
                <a:tc>
                  <a:txBody>
                    <a:bodyPr/>
                    <a:lstStyle/>
                    <a:p>
                      <a:pPr algn="just">
                        <a:lnSpc>
                          <a:spcPct val="115000"/>
                        </a:lnSpc>
                        <a:spcAft>
                          <a:spcPts val="0"/>
                        </a:spcAft>
                      </a:pPr>
                      <a:r>
                        <a:rPr lang="ru-RU" sz="2000" i="1" spc="30">
                          <a:solidFill>
                            <a:srgbClr val="000000"/>
                          </a:solidFill>
                          <a:effectLst/>
                          <a:latin typeface="Times New Roman"/>
                          <a:ea typeface="Times New Roman"/>
                          <a:cs typeface="Times New Roman"/>
                        </a:rPr>
                        <a:t>В</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20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01600">
                        <a:lnSpc>
                          <a:spcPct val="115000"/>
                        </a:lnSpc>
                        <a:spcAft>
                          <a:spcPts val="0"/>
                        </a:spcAft>
                      </a:pPr>
                      <a:r>
                        <a:rPr lang="ru-RU" sz="2000" spc="15">
                          <a:solidFill>
                            <a:srgbClr val="000000"/>
                          </a:solidFill>
                          <a:effectLst/>
                          <a:latin typeface="Times New Roman"/>
                          <a:ea typeface="Times New Roman"/>
                          <a:cs typeface="Times New Roman"/>
                        </a:rPr>
                        <a:t>20 000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50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01600">
                        <a:lnSpc>
                          <a:spcPct val="115000"/>
                        </a:lnSpc>
                        <a:spcAft>
                          <a:spcPts val="0"/>
                        </a:spcAft>
                      </a:pPr>
                      <a:r>
                        <a:rPr lang="ru-RU" sz="2000" spc="15">
                          <a:solidFill>
                            <a:srgbClr val="000000"/>
                          </a:solidFill>
                          <a:effectLst/>
                          <a:latin typeface="Times New Roman"/>
                          <a:ea typeface="Times New Roman"/>
                          <a:cs typeface="Times New Roman"/>
                        </a:rPr>
                        <a:t>70 000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30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30 000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08264">
                <a:tc>
                  <a:txBody>
                    <a:bodyPr/>
                    <a:lstStyle/>
                    <a:p>
                      <a:pPr algn="just">
                        <a:lnSpc>
                          <a:spcPct val="115000"/>
                        </a:lnSpc>
                        <a:spcAft>
                          <a:spcPts val="0"/>
                        </a:spcAft>
                      </a:pPr>
                      <a:r>
                        <a:rPr lang="ru-RU" sz="2000" i="1" spc="30">
                          <a:solidFill>
                            <a:srgbClr val="000000"/>
                          </a:solidFill>
                          <a:effectLst/>
                          <a:latin typeface="Times New Roman"/>
                          <a:ea typeface="Times New Roman"/>
                          <a:cs typeface="Times New Roman"/>
                        </a:rPr>
                        <a:t>С</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70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80 000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D</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15">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5</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15900">
                        <a:lnSpc>
                          <a:spcPct val="115000"/>
                        </a:lnSpc>
                        <a:spcAft>
                          <a:spcPts val="0"/>
                        </a:spcAft>
                      </a:pPr>
                      <a:r>
                        <a:rPr lang="ru-RU" sz="2000" spc="15">
                          <a:solidFill>
                            <a:srgbClr val="000000"/>
                          </a:solidFill>
                          <a:effectLst/>
                          <a:latin typeface="Times New Roman"/>
                          <a:ea typeface="Times New Roman"/>
                          <a:cs typeface="Times New Roman"/>
                        </a:rPr>
                        <a:t>10000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PV</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75</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300 000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EV</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69</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276 000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AC</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310 000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SP</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-24 000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SPI</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15900">
                        <a:lnSpc>
                          <a:spcPct val="115000"/>
                        </a:lnSpc>
                        <a:spcAft>
                          <a:spcPts val="0"/>
                        </a:spcAft>
                      </a:pPr>
                      <a:r>
                        <a:rPr lang="ru-RU" sz="2000" spc="15">
                          <a:solidFill>
                            <a:srgbClr val="000000"/>
                          </a:solidFill>
                          <a:effectLst/>
                          <a:latin typeface="Times New Roman"/>
                          <a:ea typeface="Times New Roman"/>
                          <a:cs typeface="Times New Roman"/>
                        </a:rPr>
                        <a:t>0,92</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CP</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-34 000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CPI</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15900">
                        <a:lnSpc>
                          <a:spcPct val="115000"/>
                        </a:lnSpc>
                        <a:spcAft>
                          <a:spcPts val="0"/>
                        </a:spcAft>
                      </a:pPr>
                      <a:r>
                        <a:rPr lang="ru-RU" sz="2000" spc="15">
                          <a:solidFill>
                            <a:srgbClr val="000000"/>
                          </a:solidFill>
                          <a:effectLst/>
                          <a:latin typeface="Times New Roman"/>
                          <a:ea typeface="Times New Roman"/>
                          <a:cs typeface="Times New Roman"/>
                        </a:rPr>
                        <a:t>0,89</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BAC</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15">
                          <a:solidFill>
                            <a:srgbClr val="000000"/>
                          </a:solidFill>
                          <a:effectLst/>
                          <a:latin typeface="Times New Roman"/>
                          <a:ea typeface="Times New Roman"/>
                          <a:cs typeface="Times New Roman"/>
                        </a:rPr>
                        <a:t>31</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a:solidFill>
                            <a:srgbClr val="000000"/>
                          </a:solidFill>
                          <a:effectLst/>
                          <a:latin typeface="Times New Roman"/>
                          <a:ea typeface="Times New Roman"/>
                          <a:cs typeface="Times New Roman"/>
                        </a:rPr>
                        <a:t>124 000</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3"/>
                  </a:ext>
                </a:extLst>
              </a:tr>
              <a:tr h="308264">
                <a:tc>
                  <a:txBody>
                    <a:bodyPr/>
                    <a:lstStyle/>
                    <a:p>
                      <a:pPr algn="just">
                        <a:lnSpc>
                          <a:spcPct val="115000"/>
                        </a:lnSpc>
                        <a:spcAft>
                          <a:spcPts val="0"/>
                        </a:spcAft>
                      </a:pPr>
                      <a:r>
                        <a:rPr lang="en-US" sz="2000" i="1" spc="30">
                          <a:solidFill>
                            <a:srgbClr val="000000"/>
                          </a:solidFill>
                          <a:effectLst/>
                          <a:latin typeface="Times New Roman"/>
                          <a:ea typeface="Times New Roman"/>
                          <a:cs typeface="Times New Roman"/>
                        </a:rPr>
                        <a:t>EAC</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540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266700">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R="177800" algn="r">
                        <a:lnSpc>
                          <a:spcPct val="115000"/>
                        </a:lnSpc>
                        <a:spcAft>
                          <a:spcPts val="0"/>
                        </a:spcAft>
                      </a:pPr>
                      <a:r>
                        <a:rPr lang="ru-RU" sz="2000" spc="40">
                          <a:solidFill>
                            <a:srgbClr val="000000"/>
                          </a:solidFill>
                          <a:effectLst/>
                          <a:latin typeface="Times New Roman"/>
                          <a:ea typeface="Times New Roman"/>
                          <a:cs typeface="Times New Roman"/>
                        </a:rPr>
                        <a:t>—</a:t>
                      </a:r>
                      <a:endParaRPr lang="ru-RU" sz="180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127000">
                        <a:lnSpc>
                          <a:spcPct val="115000"/>
                        </a:lnSpc>
                        <a:spcAft>
                          <a:spcPts val="0"/>
                        </a:spcAft>
                      </a:pPr>
                      <a:r>
                        <a:rPr lang="ru-RU" sz="2000" spc="15" dirty="0">
                          <a:solidFill>
                            <a:srgbClr val="000000"/>
                          </a:solidFill>
                          <a:effectLst/>
                          <a:latin typeface="Times New Roman"/>
                          <a:ea typeface="Times New Roman"/>
                          <a:cs typeface="Times New Roman"/>
                        </a:rPr>
                        <a:t>139 326</a:t>
                      </a:r>
                      <a:endParaRPr lang="ru-RU" sz="1800" dirty="0">
                        <a:effectLst/>
                        <a:latin typeface="Calibri"/>
                        <a:ea typeface="Calibri"/>
                        <a:cs typeface="Times New Roman"/>
                      </a:endParaRPr>
                    </a:p>
                  </a:txBody>
                  <a:tcPr marL="6350" marR="63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59440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77500" lnSpcReduction="20000"/>
          </a:bodyPr>
          <a:lstStyle/>
          <a:p>
            <a:pPr indent="450215">
              <a:lnSpc>
                <a:spcPct val="150000"/>
              </a:lnSpc>
              <a:spcAft>
                <a:spcPts val="1000"/>
              </a:spcAft>
            </a:pPr>
            <a:r>
              <a:rPr lang="ru-RU" sz="2400" b="1" dirty="0">
                <a:solidFill>
                  <a:schemeClr val="tx1"/>
                </a:solidFill>
                <a:latin typeface="Times New Roman"/>
                <a:ea typeface="Calibri"/>
                <a:cs typeface="Times New Roman"/>
              </a:rPr>
              <a:t>1</a:t>
            </a:r>
            <a:r>
              <a:rPr lang="ru-RU" sz="2400" b="1" dirty="0" smtClean="0">
                <a:solidFill>
                  <a:schemeClr val="tx1"/>
                </a:solidFill>
                <a:latin typeface="Times New Roman"/>
                <a:ea typeface="Calibri"/>
                <a:cs typeface="Times New Roman"/>
              </a:rPr>
              <a:t>. </a:t>
            </a:r>
            <a:r>
              <a:rPr lang="ru-RU" sz="2400" b="1" dirty="0">
                <a:solidFill>
                  <a:schemeClr val="tx1"/>
                </a:solidFill>
                <a:latin typeface="Times New Roman"/>
                <a:ea typeface="Calibri"/>
                <a:cs typeface="Times New Roman"/>
              </a:rPr>
              <a:t>Управление изменениями </a:t>
            </a:r>
            <a:r>
              <a:rPr lang="ru-RU" sz="2400" b="1" dirty="0" smtClean="0">
                <a:solidFill>
                  <a:schemeClr val="tx1"/>
                </a:solidFill>
                <a:latin typeface="Times New Roman"/>
                <a:ea typeface="Calibri"/>
                <a:cs typeface="Times New Roman"/>
              </a:rPr>
              <a:t>в проекте</a:t>
            </a:r>
            <a:endParaRPr lang="ru-RU" sz="1800" dirty="0">
              <a:solidFill>
                <a:schemeClr val="tx1"/>
              </a:solidFill>
              <a:ea typeface="Calibri"/>
              <a:cs typeface="Times New Roman"/>
            </a:endParaRPr>
          </a:p>
          <a:p>
            <a:pPr indent="450215" algn="just">
              <a:lnSpc>
                <a:spcPct val="150000"/>
              </a:lnSpc>
              <a:spcAft>
                <a:spcPts val="0"/>
              </a:spcAft>
            </a:pPr>
            <a:r>
              <a:rPr lang="ru-RU" sz="2400" dirty="0">
                <a:solidFill>
                  <a:schemeClr val="tx1"/>
                </a:solidFill>
                <a:latin typeface="Times New Roman"/>
              </a:rPr>
              <a:t>Под управлением изменениями понимается процесс прогнозирования и планирования будущих изменений, регистрация всех потенциальных изменений для оценки их последствий, одобрения или отклонений, а также организация мониторинга и координации исполнителей, реализующих изменения в проекте. Предпосылкой для эффективного управления изменениями является наличие описания базисного состояния, которое отражает исходное состояние системы для последующих изменений и называется описанием конфигурации текущего состояния проекта. Это комплекс технической документации, которая характеризует общее состояние соответствующей системы в определенный момент времени.</a:t>
            </a:r>
            <a:endParaRPr lang="ru-RU" sz="2400" dirty="0">
              <a:solidFill>
                <a:schemeClr val="tx1"/>
              </a:solidFill>
            </a:endParaRPr>
          </a:p>
          <a:p>
            <a:pPr indent="450215" algn="just">
              <a:lnSpc>
                <a:spcPct val="150000"/>
              </a:lnSpc>
              <a:spcAft>
                <a:spcPts val="0"/>
              </a:spcAft>
            </a:pPr>
            <a:r>
              <a:rPr lang="ru-RU" sz="2400" dirty="0">
                <a:solidFill>
                  <a:schemeClr val="tx1"/>
                </a:solidFill>
                <a:latin typeface="Times New Roman"/>
              </a:rPr>
              <a:t>Управление изменениями может рассматриваться как неотъемлемая часть проектного менеджмента. При этом сильное влияние как на возникновение изменений, так и на пути реагирования на них оказывают особенности управления изменениями в организациях.</a:t>
            </a:r>
            <a:endParaRPr lang="ru-RU" sz="2400" dirty="0">
              <a:solidFill>
                <a:schemeClr val="tx1"/>
              </a:solidFill>
            </a:endParaRPr>
          </a:p>
          <a:p>
            <a:pPr indent="450215" algn="just">
              <a:lnSpc>
                <a:spcPct val="150000"/>
              </a:lnSpc>
              <a:spcAft>
                <a:spcPts val="0"/>
              </a:spcAft>
            </a:pPr>
            <a:r>
              <a:rPr lang="ru-RU" sz="2400" dirty="0">
                <a:solidFill>
                  <a:schemeClr val="tx1"/>
                </a:solidFill>
                <a:latin typeface="Times New Roman"/>
              </a:rPr>
              <a:t>Характеристики контекста организационных изменений показаны в табл. </a:t>
            </a:r>
            <a:r>
              <a:rPr lang="en-US" sz="2400" dirty="0">
                <a:solidFill>
                  <a:schemeClr val="tx1"/>
                </a:solidFill>
                <a:latin typeface="Times New Roman"/>
              </a:rPr>
              <a:t>1.</a:t>
            </a:r>
            <a:endParaRPr lang="ru-RU" sz="2400" dirty="0">
              <a:solidFill>
                <a:schemeClr val="tx1"/>
              </a:solidFill>
            </a:endParaRPr>
          </a:p>
          <a:p>
            <a:pPr algn="l"/>
            <a:endParaRPr lang="ru-RU" sz="2400" dirty="0">
              <a:solidFill>
                <a:schemeClr val="tx1"/>
              </a:solidFill>
            </a:endParaRPr>
          </a:p>
        </p:txBody>
      </p:sp>
    </p:spTree>
    <p:extLst>
      <p:ext uri="{BB962C8B-B14F-4D97-AF65-F5344CB8AC3E}">
        <p14:creationId xmlns:p14="http://schemas.microsoft.com/office/powerpoint/2010/main" val="3837201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304800" y="512618"/>
            <a:ext cx="8243455" cy="4890655"/>
          </a:xfrm>
          <a:prstGeom prst="rect">
            <a:avLst/>
          </a:prstGeom>
          <a:noFill/>
        </p:spPr>
      </p:pic>
      <p:sp>
        <p:nvSpPr>
          <p:cNvPr id="6" name="Прямоугольник 5"/>
          <p:cNvSpPr/>
          <p:nvPr/>
        </p:nvSpPr>
        <p:spPr>
          <a:xfrm>
            <a:off x="1855438" y="5712861"/>
            <a:ext cx="5142178" cy="834524"/>
          </a:xfrm>
          <a:prstGeom prst="rect">
            <a:avLst/>
          </a:prstGeom>
        </p:spPr>
        <p:txBody>
          <a:bodyPr wrap="none">
            <a:spAutoFit/>
          </a:bodyPr>
          <a:lstStyle/>
          <a:p>
            <a:pPr algn="ctr">
              <a:lnSpc>
                <a:spcPct val="150000"/>
              </a:lnSpc>
              <a:spcAft>
                <a:spcPts val="1000"/>
              </a:spcAft>
            </a:pPr>
            <a:r>
              <a:rPr lang="ru-RU" sz="3600" dirty="0">
                <a:latin typeface="Times New Roman"/>
                <a:ea typeface="Calibri"/>
                <a:cs typeface="Times New Roman"/>
              </a:rPr>
              <a:t>Рис.5. Стадии изменений</a:t>
            </a:r>
            <a:endParaRPr lang="ru-RU" sz="2800" dirty="0">
              <a:ea typeface="Calibri"/>
              <a:cs typeface="Times New Roman"/>
            </a:endParaRPr>
          </a:p>
        </p:txBody>
      </p:sp>
    </p:spTree>
    <p:extLst>
      <p:ext uri="{BB962C8B-B14F-4D97-AF65-F5344CB8AC3E}">
        <p14:creationId xmlns:p14="http://schemas.microsoft.com/office/powerpoint/2010/main" val="1793594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40000" lnSpcReduction="20000"/>
          </a:bodyPr>
          <a:lstStyle/>
          <a:p>
            <a:pPr indent="540385" algn="just">
              <a:lnSpc>
                <a:spcPct val="150000"/>
              </a:lnSpc>
              <a:spcAft>
                <a:spcPts val="0"/>
              </a:spcAft>
            </a:pPr>
            <a:r>
              <a:rPr lang="ru-RU" sz="2400" dirty="0">
                <a:solidFill>
                  <a:schemeClr val="tx1"/>
                </a:solidFill>
                <a:latin typeface="Times New Roman"/>
              </a:rPr>
              <a:t>В ходе реализации проекта может возникнуть необходимость осуществить следующие изменения:</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1)	изменения содержания продукта (состав и спецификация элементов продукта);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2)	содержания проекта (состав и содержание работ проекта) — например, внесение незначительных, но, как правило, многочисленных и зачастую неконтролируемых улучшений по просьбе заказчика. Последнее особенно характерно для инновационных проектов, где заказчики занимают активные позиции в ходе их реализации;</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3)	сроков и стоимости проекта;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4)	процедур управления проектом;</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5)	вследствие реакции на наступление рисковых событий.</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Источники изменений могут происходить из внутреннего</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или внешнего окружения проекта. К внешним источникам изменений относятся политические, экономические социальные, законодательные, технологические, экологические, международные, географические и др. аспекты. Внутренние источники изменений формируются в процессе отношений между участниками проекта. Изменения оказывают существенное влияние на: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ценность и эффективность проекта;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продолжительность и сроки завершения проекта;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стоимость и бюджет проекта;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качество выполнения работ и спецификации требований к результатам.</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Внесение изменений в проект предполагает:</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возникновение дополнительных затрат;</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нарушение плановых сроков осуществления проекта;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	невозможность достижения требуемого качества или результата проекта.</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по мере продвижения проекта стоимость вносимых изменений возрастает, а практическая ценность часто убывает.</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В зарубежной практике используются следующие документы, регламентирующие и протоколирующие прохождение изменений.</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1.	Отчет о проблеме (</a:t>
            </a:r>
            <a:r>
              <a:rPr lang="en-US" sz="2400" dirty="0">
                <a:solidFill>
                  <a:schemeClr val="tx1"/>
                </a:solidFill>
                <a:latin typeface="Times New Roman"/>
              </a:rPr>
              <a:t>Problem report</a:t>
            </a:r>
            <a:r>
              <a:rPr lang="ru-RU" sz="2400" dirty="0">
                <a:solidFill>
                  <a:schemeClr val="tx1"/>
                </a:solidFill>
                <a:latin typeface="Times New Roman"/>
              </a:rPr>
              <a:t>) — описание проблемы, возникающей в ходе реализации проекта. Формируется на начальной стадии.</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2.	Запрос на осуществление изменения ( </a:t>
            </a:r>
            <a:r>
              <a:rPr lang="en-US" sz="2400" dirty="0">
                <a:solidFill>
                  <a:schemeClr val="tx1"/>
                </a:solidFill>
                <a:latin typeface="Times New Roman"/>
              </a:rPr>
              <a:t>Change request</a:t>
            </a:r>
            <a:r>
              <a:rPr lang="ru-RU" sz="2400" dirty="0">
                <a:solidFill>
                  <a:schemeClr val="tx1"/>
                </a:solidFill>
                <a:latin typeface="Times New Roman"/>
              </a:rPr>
              <a:t>) — формируется на начальной стадии.</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3.	Описание предполагаемого изменения (</a:t>
            </a:r>
            <a:r>
              <a:rPr lang="en-US" sz="2400" dirty="0">
                <a:solidFill>
                  <a:schemeClr val="tx1"/>
                </a:solidFill>
                <a:latin typeface="Times New Roman"/>
              </a:rPr>
              <a:t>Change proposal form</a:t>
            </a:r>
            <a:r>
              <a:rPr lang="ru-RU" sz="2400" dirty="0">
                <a:solidFill>
                  <a:schemeClr val="tx1"/>
                </a:solidFill>
                <a:latin typeface="Times New Roman"/>
              </a:rPr>
              <a:t>) — информация об изменении, его текущем статусе, инициаторах и ответственных за выполнение и контроль. Формируется на начальной и корректируется на последующих стадиях.</a:t>
            </a:r>
            <a:endParaRPr lang="ru-RU" sz="2400" dirty="0">
              <a:solidFill>
                <a:schemeClr val="tx1"/>
              </a:solidFill>
            </a:endParaRPr>
          </a:p>
          <a:p>
            <a:pPr indent="540385" algn="just">
              <a:lnSpc>
                <a:spcPct val="150000"/>
              </a:lnSpc>
              <a:spcAft>
                <a:spcPts val="0"/>
              </a:spcAft>
            </a:pPr>
            <a:r>
              <a:rPr lang="ru-RU" sz="2400" dirty="0">
                <a:solidFill>
                  <a:schemeClr val="tx1"/>
                </a:solidFill>
                <a:latin typeface="Times New Roman"/>
              </a:rPr>
              <a:t>4.	Заявка на изменение (</a:t>
            </a:r>
            <a:r>
              <a:rPr lang="en-US" sz="2400" dirty="0">
                <a:solidFill>
                  <a:schemeClr val="tx1"/>
                </a:solidFill>
                <a:latin typeface="Times New Roman"/>
              </a:rPr>
              <a:t>Change order</a:t>
            </a:r>
            <a:r>
              <a:rPr lang="ru-RU" sz="2400" dirty="0">
                <a:solidFill>
                  <a:schemeClr val="tx1"/>
                </a:solidFill>
                <a:latin typeface="Times New Roman"/>
              </a:rPr>
              <a:t>) — оформляется в виде письменного приказа и подписывается должностным лицом подрядчика; разрешает и указывает, какие производить изменения по проекту. Формируется на стадии принятия решения.</a:t>
            </a:r>
            <a:endParaRPr lang="ru-RU" sz="2400" dirty="0">
              <a:solidFill>
                <a:schemeClr val="tx1"/>
              </a:solidFill>
            </a:endParaRPr>
          </a:p>
          <a:p>
            <a:pPr algn="l"/>
            <a:endParaRPr lang="ru-RU" sz="2400" dirty="0">
              <a:solidFill>
                <a:schemeClr val="tx1"/>
              </a:solidFill>
            </a:endParaRPr>
          </a:p>
        </p:txBody>
      </p:sp>
    </p:spTree>
    <p:extLst>
      <p:ext uri="{BB962C8B-B14F-4D97-AF65-F5344CB8AC3E}">
        <p14:creationId xmlns:p14="http://schemas.microsoft.com/office/powerpoint/2010/main" val="4278890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70000" lnSpcReduction="20000"/>
          </a:bodyPr>
          <a:lstStyle/>
          <a:p>
            <a:pPr marR="12700" algn="just">
              <a:lnSpc>
                <a:spcPct val="150000"/>
              </a:lnSpc>
              <a:spcBef>
                <a:spcPts val="1800"/>
              </a:spcBef>
              <a:spcAft>
                <a:spcPts val="630"/>
              </a:spcAft>
            </a:pPr>
            <a:r>
              <a:rPr lang="ru-RU" sz="2400" b="1" spc="20" dirty="0">
                <a:solidFill>
                  <a:schemeClr val="tx1"/>
                </a:solidFill>
                <a:latin typeface="Times New Roman"/>
                <a:ea typeface="Arial Narrow"/>
                <a:cs typeface="Arial Narrow"/>
              </a:rPr>
              <a:t>2</a:t>
            </a:r>
            <a:r>
              <a:rPr lang="ru-RU" sz="2400" b="1" spc="20" dirty="0" smtClean="0">
                <a:solidFill>
                  <a:schemeClr val="tx1"/>
                </a:solidFill>
                <a:latin typeface="Times New Roman"/>
                <a:ea typeface="Arial Narrow"/>
                <a:cs typeface="Arial Narrow"/>
              </a:rPr>
              <a:t>. </a:t>
            </a:r>
            <a:r>
              <a:rPr lang="ru-RU" sz="2400" b="1" spc="20" dirty="0">
                <a:solidFill>
                  <a:schemeClr val="tx1"/>
                </a:solidFill>
                <a:latin typeface="Times New Roman"/>
                <a:ea typeface="Arial Narrow"/>
                <a:cs typeface="Arial Narrow"/>
              </a:rPr>
              <a:t>Контроль </a:t>
            </a:r>
            <a:r>
              <a:rPr lang="ru-RU" sz="2400" b="1" spc="20" dirty="0" smtClean="0">
                <a:solidFill>
                  <a:schemeClr val="tx1"/>
                </a:solidFill>
                <a:latin typeface="Times New Roman"/>
                <a:ea typeface="Arial Narrow"/>
                <a:cs typeface="Arial Narrow"/>
              </a:rPr>
              <a:t>реализации </a:t>
            </a:r>
            <a:r>
              <a:rPr lang="ru-RU" sz="2400" b="1" spc="20" dirty="0">
                <a:solidFill>
                  <a:schemeClr val="tx1"/>
                </a:solidFill>
                <a:latin typeface="Times New Roman"/>
                <a:ea typeface="Arial Narrow"/>
                <a:cs typeface="Arial Narrow"/>
              </a:rPr>
              <a:t>проекта</a:t>
            </a:r>
            <a:endParaRPr lang="ru-RU" sz="1400" spc="20" dirty="0">
              <a:solidFill>
                <a:schemeClr val="tx1"/>
              </a:solidFill>
              <a:latin typeface="Arial Narrow"/>
              <a:ea typeface="Arial Narrow"/>
              <a:cs typeface="Arial Narrow"/>
            </a:endParaRPr>
          </a:p>
          <a:p>
            <a:pPr marR="12700" algn="just">
              <a:lnSpc>
                <a:spcPct val="150000"/>
              </a:lnSpc>
              <a:spcBef>
                <a:spcPts val="1800"/>
              </a:spcBef>
              <a:spcAft>
                <a:spcPts val="630"/>
              </a:spcAft>
            </a:pPr>
            <a:r>
              <a:rPr lang="ru-RU" sz="2400" spc="20" dirty="0">
                <a:solidFill>
                  <a:schemeClr val="tx1"/>
                </a:solidFill>
                <a:latin typeface="Times New Roman"/>
                <a:ea typeface="Arial Narrow"/>
                <a:cs typeface="Arial Narrow"/>
              </a:rPr>
              <a:t> </a:t>
            </a:r>
            <a:endParaRPr lang="ru-RU" sz="1400" spc="20" dirty="0">
              <a:solidFill>
                <a:schemeClr val="tx1"/>
              </a:solidFill>
              <a:latin typeface="Arial Narrow"/>
              <a:ea typeface="Arial Narrow"/>
              <a:cs typeface="Arial Narrow"/>
            </a:endParaRPr>
          </a:p>
          <a:p>
            <a:pPr marR="12700" indent="540385" algn="just">
              <a:lnSpc>
                <a:spcPct val="150000"/>
              </a:lnSpc>
              <a:spcAft>
                <a:spcPts val="0"/>
              </a:spcAft>
            </a:pPr>
            <a:r>
              <a:rPr lang="ru-RU" sz="2400" spc="35" dirty="0">
                <a:solidFill>
                  <a:schemeClr val="tx1"/>
                </a:solidFill>
                <a:latin typeface="Times New Roman"/>
                <a:ea typeface="Times New Roman"/>
                <a:cs typeface="Times New Roman"/>
              </a:rPr>
              <a:t>Контроль является необходимым элементом исполнения проекта. Поскольку исполнение проекта является основным процессом осуществления плана проекта, именно на этой фазе расходуются основные ресурсы и создается основ­ная продукция. Команда исполнения проектом координи­рует и направляет</a:t>
            </a:r>
            <a:r>
              <a:rPr lang="ru-RU" sz="2400" i="1" spc="10" dirty="0">
                <a:solidFill>
                  <a:schemeClr val="tx1"/>
                </a:solidFill>
                <a:latin typeface="Times New Roman"/>
                <a:ea typeface="Times New Roman"/>
                <a:cs typeface="Times New Roman"/>
              </a:rPr>
              <a:t> технические и организационные взаимос­вязи проекта.</a:t>
            </a:r>
            <a:r>
              <a:rPr lang="ru-RU" sz="2400" spc="35" dirty="0">
                <a:solidFill>
                  <a:schemeClr val="tx1"/>
                </a:solidFill>
                <a:latin typeface="Times New Roman"/>
                <a:ea typeface="Times New Roman"/>
                <a:cs typeface="Times New Roman"/>
              </a:rPr>
              <a:t> В ходе реализации проекта накапливается информация о выполнении работ, возникающих проблемах. Информация включает в себя:</a:t>
            </a:r>
            <a:endParaRPr lang="ru-RU" sz="2400" dirty="0">
              <a:solidFill>
                <a:schemeClr val="tx1"/>
              </a:solidFill>
            </a:endParaRP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результаты проекта — продукты или услуги, требова­ния к которым были отражены в плановой документации, и которые должны быть произведены или предоставлены для завершения проекта;</a:t>
            </a:r>
          </a:p>
          <a:p>
            <a:pPr marL="342900" lvl="0" indent="-342900" algn="just">
              <a:lnSpc>
                <a:spcPct val="150000"/>
              </a:lnSpc>
              <a:buClr>
                <a:srgbClr val="000000"/>
              </a:buClr>
              <a:buSzPts val="950"/>
              <a:buFont typeface="Arial"/>
              <a:buChar char="—"/>
              <a:tabLst>
                <a:tab pos="367030" algn="l"/>
              </a:tabLst>
            </a:pPr>
            <a:r>
              <a:rPr lang="ru-RU" sz="2400" spc="35" dirty="0">
                <a:solidFill>
                  <a:schemeClr val="tx1"/>
                </a:solidFill>
                <a:latin typeface="Times New Roman"/>
                <a:ea typeface="Times New Roman"/>
                <a:cs typeface="Times New Roman"/>
              </a:rPr>
              <a:t>информацию об исполнении расписания;</a:t>
            </a:r>
          </a:p>
          <a:p>
            <a:pPr marL="342900" lvl="0" indent="-342900" algn="just">
              <a:lnSpc>
                <a:spcPct val="150000"/>
              </a:lnSpc>
              <a:buClr>
                <a:srgbClr val="000000"/>
              </a:buClr>
              <a:buSzPts val="950"/>
              <a:buFont typeface="Arial"/>
              <a:buChar char="—"/>
              <a:tabLst>
                <a:tab pos="367030" algn="l"/>
              </a:tabLst>
            </a:pPr>
            <a:r>
              <a:rPr lang="ru-RU" sz="2400" spc="35" dirty="0">
                <a:solidFill>
                  <a:schemeClr val="tx1"/>
                </a:solidFill>
                <a:latin typeface="Times New Roman"/>
                <a:ea typeface="Times New Roman"/>
                <a:cs typeface="Times New Roman"/>
              </a:rPr>
              <a:t>информацию об исполнении бюджета проекта;</a:t>
            </a:r>
          </a:p>
          <a:p>
            <a:pPr marL="342900" marR="12700" lvl="0" indent="-342900" algn="just">
              <a:lnSpc>
                <a:spcPct val="150000"/>
              </a:lnSpc>
              <a:buClr>
                <a:srgbClr val="000000"/>
              </a:buClr>
              <a:buSzPts val="950"/>
              <a:buFont typeface="Arial"/>
              <a:buChar char="—"/>
              <a:tabLst>
                <a:tab pos="362585" algn="l"/>
              </a:tabLst>
            </a:pPr>
            <a:r>
              <a:rPr lang="ru-RU" sz="2400" spc="35" dirty="0">
                <a:solidFill>
                  <a:schemeClr val="tx1"/>
                </a:solidFill>
                <a:latin typeface="Times New Roman"/>
                <a:ea typeface="Times New Roman"/>
                <a:cs typeface="Times New Roman"/>
              </a:rPr>
              <a:t>информацию о соответствии продукции проекта тре­бованиям к качеству (о степени достижения стандартов качества);</a:t>
            </a:r>
          </a:p>
          <a:p>
            <a:pPr marL="342900" lvl="0" indent="-342900" algn="just">
              <a:lnSpc>
                <a:spcPct val="150000"/>
              </a:lnSpc>
              <a:buClr>
                <a:srgbClr val="000000"/>
              </a:buClr>
              <a:buSzPts val="950"/>
              <a:buFont typeface="Arial"/>
              <a:buChar char="—"/>
              <a:tabLst>
                <a:tab pos="367030" algn="l"/>
              </a:tabLst>
            </a:pPr>
            <a:r>
              <a:rPr lang="ru-RU" sz="2400" spc="35" dirty="0">
                <a:solidFill>
                  <a:schemeClr val="tx1"/>
                </a:solidFill>
                <a:latin typeface="Times New Roman"/>
                <a:ea typeface="Times New Roman"/>
                <a:cs typeface="Times New Roman"/>
              </a:rPr>
              <a:t>информацию о степени использования ресурсов проекта.</a:t>
            </a:r>
          </a:p>
          <a:p>
            <a:pPr algn="just"/>
            <a:endParaRPr lang="ru-RU" sz="2400" dirty="0">
              <a:solidFill>
                <a:schemeClr val="tx1"/>
              </a:solidFill>
            </a:endParaRPr>
          </a:p>
        </p:txBody>
      </p:sp>
    </p:spTree>
    <p:extLst>
      <p:ext uri="{BB962C8B-B14F-4D97-AF65-F5344CB8AC3E}">
        <p14:creationId xmlns:p14="http://schemas.microsoft.com/office/powerpoint/2010/main" val="404361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85000" lnSpcReduction="10000"/>
          </a:bodyPr>
          <a:lstStyle/>
          <a:p>
            <a:pPr marR="12700" indent="540385">
              <a:lnSpc>
                <a:spcPct val="150000"/>
              </a:lnSpc>
              <a:spcAft>
                <a:spcPts val="0"/>
              </a:spcAft>
            </a:pPr>
            <a:r>
              <a:rPr lang="ru-RU" sz="2400" spc="35" dirty="0">
                <a:solidFill>
                  <a:schemeClr val="tx1"/>
                </a:solidFill>
                <a:latin typeface="Times New Roman"/>
                <a:ea typeface="Times New Roman"/>
                <a:cs typeface="Times New Roman"/>
              </a:rPr>
              <a:t>Эта информация требует соответствующих управленче­ских воздействий, внесения изменений. Получить же инфор­мацию возможно в процессе контроля.</a:t>
            </a:r>
            <a:endParaRPr lang="ru-RU" sz="2400" dirty="0">
              <a:solidFill>
                <a:schemeClr val="tx1"/>
              </a:solidFill>
            </a:endParaRPr>
          </a:p>
          <a:p>
            <a:pPr marR="12700" indent="540385">
              <a:lnSpc>
                <a:spcPct val="150000"/>
              </a:lnSpc>
              <a:spcAft>
                <a:spcPts val="0"/>
              </a:spcAft>
            </a:pPr>
            <a:r>
              <a:rPr lang="ru-RU" sz="2400" b="1" spc="20" dirty="0">
                <a:solidFill>
                  <a:schemeClr val="tx1"/>
                </a:solidFill>
                <a:latin typeface="Times New Roman"/>
                <a:ea typeface="Times New Roman"/>
                <a:cs typeface="Times New Roman"/>
              </a:rPr>
              <a:t>Контроль</a:t>
            </a:r>
            <a:r>
              <a:rPr lang="ru-RU" sz="2400" spc="35" dirty="0">
                <a:solidFill>
                  <a:schemeClr val="tx1"/>
                </a:solidFill>
                <a:latin typeface="Times New Roman"/>
                <a:ea typeface="Times New Roman"/>
                <a:cs typeface="Times New Roman"/>
              </a:rPr>
              <a:t> — систематически протекающий процесс обра­ботки информации, предназначенный для выявления разли­чий между плановыми величинами и величинами, взятыми для сравнения, а также анализа выявленных отклонений. Контроль должен обеспечить:</a:t>
            </a:r>
            <a:endParaRPr lang="ru-RU" sz="2400" dirty="0">
              <a:solidFill>
                <a:schemeClr val="tx1"/>
              </a:solidFill>
            </a:endParaRPr>
          </a:p>
          <a:p>
            <a:pPr marL="342900" marR="12700" lvl="0" indent="-342900">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мониторинг (систематическое и планомерное наблю­дение за всеми процессами реализации проекта);</a:t>
            </a:r>
          </a:p>
          <a:p>
            <a:pPr marL="342900" lvl="0" indent="-342900">
              <a:lnSpc>
                <a:spcPct val="150000"/>
              </a:lnSpc>
              <a:buClr>
                <a:srgbClr val="000000"/>
              </a:buClr>
              <a:buSzPts val="950"/>
              <a:buFont typeface="Arial"/>
              <a:buChar char="—"/>
              <a:tabLst>
                <a:tab pos="367030" algn="l"/>
              </a:tabLst>
            </a:pPr>
            <a:r>
              <a:rPr lang="ru-RU" sz="2400" spc="35" dirty="0">
                <a:solidFill>
                  <a:schemeClr val="tx1"/>
                </a:solidFill>
                <a:latin typeface="Times New Roman"/>
                <a:ea typeface="Times New Roman"/>
                <a:cs typeface="Times New Roman"/>
              </a:rPr>
              <a:t>выявление отклонений от целей реализации проекта;</a:t>
            </a:r>
          </a:p>
          <a:p>
            <a:pPr marL="342900" lvl="0" indent="-342900">
              <a:lnSpc>
                <a:spcPct val="150000"/>
              </a:lnSpc>
              <a:buClr>
                <a:srgbClr val="000000"/>
              </a:buClr>
              <a:buSzPts val="950"/>
              <a:buFont typeface="Arial"/>
              <a:buChar char="—"/>
              <a:tabLst>
                <a:tab pos="367030" algn="l"/>
              </a:tabLst>
            </a:pPr>
            <a:r>
              <a:rPr lang="ru-RU" sz="2400" spc="35" dirty="0">
                <a:solidFill>
                  <a:schemeClr val="tx1"/>
                </a:solidFill>
                <a:latin typeface="Times New Roman"/>
                <a:ea typeface="Times New Roman"/>
                <a:cs typeface="Times New Roman"/>
              </a:rPr>
              <a:t>прогнозирование последствий сложившейся ситуации;</a:t>
            </a:r>
          </a:p>
          <a:p>
            <a:pPr marL="342900" marR="12700" lvl="0" indent="-342900">
              <a:lnSpc>
                <a:spcPct val="150000"/>
              </a:lnSpc>
              <a:buClr>
                <a:srgbClr val="000000"/>
              </a:buClr>
              <a:buSzPts val="950"/>
              <a:buFont typeface="Arial"/>
              <a:buChar char="—"/>
              <a:tabLst>
                <a:tab pos="356870" algn="l"/>
              </a:tabLst>
            </a:pPr>
            <a:r>
              <a:rPr lang="ru-RU" sz="2400" spc="35" dirty="0">
                <a:solidFill>
                  <a:schemeClr val="tx1"/>
                </a:solidFill>
                <a:latin typeface="Times New Roman"/>
                <a:ea typeface="Times New Roman"/>
                <a:cs typeface="Times New Roman"/>
              </a:rPr>
              <a:t>обоснование необходимости принятия корректирую­щего воздействия.</a:t>
            </a:r>
          </a:p>
          <a:p>
            <a:pPr algn="l"/>
            <a:endParaRPr lang="ru-RU" sz="2400" dirty="0">
              <a:solidFill>
                <a:schemeClr val="tx1"/>
              </a:solidFill>
            </a:endParaRPr>
          </a:p>
        </p:txBody>
      </p:sp>
    </p:spTree>
    <p:extLst>
      <p:ext uri="{BB962C8B-B14F-4D97-AF65-F5344CB8AC3E}">
        <p14:creationId xmlns:p14="http://schemas.microsoft.com/office/powerpoint/2010/main" val="2434013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a:bodyPr>
          <a:lstStyle/>
          <a:p>
            <a:pPr marR="12700" indent="540385" algn="just">
              <a:lnSpc>
                <a:spcPct val="150000"/>
              </a:lnSpc>
              <a:spcBef>
                <a:spcPts val="2400"/>
              </a:spcBef>
              <a:spcAft>
                <a:spcPts val="0"/>
              </a:spcAft>
            </a:pPr>
            <a:r>
              <a:rPr lang="ru-RU" spc="35" dirty="0">
                <a:solidFill>
                  <a:schemeClr val="tx1"/>
                </a:solidFill>
                <a:latin typeface="Times New Roman"/>
                <a:ea typeface="Times New Roman"/>
                <a:cs typeface="Times New Roman"/>
              </a:rPr>
              <a:t>Контроль охватывает весь период планирования и реали­зации проекта. Для успеха проекта его контрольная система должна отвечать требованиям гибкости, экономичности, полезности для проекта, этической приемлемости для испол­нителей и команды проекта, быстроты реагирования, удоб­ства в документировании, способности к расширению.</a:t>
            </a:r>
            <a:endParaRPr lang="ru-RU" sz="1800" spc="40" dirty="0">
              <a:solidFill>
                <a:schemeClr val="tx1"/>
              </a:solidFill>
              <a:latin typeface="Times New Roman"/>
              <a:ea typeface="Times New Roman"/>
            </a:endParaRPr>
          </a:p>
          <a:p>
            <a:pPr algn="l"/>
            <a:endParaRPr lang="ru-RU" dirty="0">
              <a:solidFill>
                <a:schemeClr val="tx1"/>
              </a:solidFill>
            </a:endParaRPr>
          </a:p>
        </p:txBody>
      </p:sp>
    </p:spTree>
    <p:extLst>
      <p:ext uri="{BB962C8B-B14F-4D97-AF65-F5344CB8AC3E}">
        <p14:creationId xmlns:p14="http://schemas.microsoft.com/office/powerpoint/2010/main" val="3501073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92500"/>
          </a:bodyPr>
          <a:lstStyle/>
          <a:p>
            <a:pPr marR="12700" indent="540385" algn="just">
              <a:lnSpc>
                <a:spcPct val="150000"/>
              </a:lnSpc>
              <a:spcAft>
                <a:spcPts val="0"/>
              </a:spcAft>
            </a:pPr>
            <a:r>
              <a:rPr lang="ru-RU" sz="2400" spc="35" dirty="0">
                <a:solidFill>
                  <a:schemeClr val="tx1"/>
                </a:solidFill>
                <a:latin typeface="Times New Roman"/>
                <a:ea typeface="Times New Roman"/>
                <a:cs typeface="Times New Roman"/>
              </a:rPr>
              <a:t>Контроль осуществляется на основании отчетности об исполнении проекта, включающей в себя:</a:t>
            </a:r>
            <a:endParaRPr lang="ru-RU" sz="2400" dirty="0">
              <a:solidFill>
                <a:schemeClr val="tx1"/>
              </a:solidFill>
            </a:endParaRPr>
          </a:p>
          <a:p>
            <a:pPr marL="342900" marR="12700" lvl="0" indent="-342900" algn="just">
              <a:lnSpc>
                <a:spcPct val="150000"/>
              </a:lnSpc>
              <a:buClr>
                <a:srgbClr val="000000"/>
              </a:buClr>
              <a:buSzPts val="950"/>
              <a:buFont typeface="Arial"/>
              <a:buChar char="•"/>
              <a:tabLst>
                <a:tab pos="362585" algn="l"/>
              </a:tabLst>
            </a:pPr>
            <a:r>
              <a:rPr lang="ru-RU" sz="2400" i="1" spc="10" dirty="0">
                <a:solidFill>
                  <a:schemeClr val="tx1"/>
                </a:solidFill>
                <a:latin typeface="Times New Roman"/>
                <a:ea typeface="Times New Roman"/>
                <a:cs typeface="Times New Roman"/>
              </a:rPr>
              <a:t>отчеты о состоянии</a:t>
            </a:r>
            <a:r>
              <a:rPr lang="ru-RU" sz="2400" spc="35" dirty="0">
                <a:solidFill>
                  <a:schemeClr val="tx1"/>
                </a:solidFill>
                <a:latin typeface="Times New Roman"/>
                <a:ea typeface="Times New Roman"/>
                <a:cs typeface="Times New Roman"/>
              </a:rPr>
              <a:t> проекта — характеризуют его состояние (расходование ресурсов, исполнение расписания и бюджета) на отчетную дату;</a:t>
            </a:r>
          </a:p>
          <a:p>
            <a:pPr marL="342900" marR="12700" lvl="0" indent="-342900" algn="just">
              <a:lnSpc>
                <a:spcPct val="150000"/>
              </a:lnSpc>
              <a:buClr>
                <a:srgbClr val="000000"/>
              </a:buClr>
              <a:buSzPts val="950"/>
              <a:buFont typeface="Arial"/>
              <a:buChar char="•"/>
              <a:tabLst>
                <a:tab pos="362585" algn="l"/>
              </a:tabLst>
            </a:pPr>
            <a:r>
              <a:rPr lang="ru-RU" sz="2400" i="1" spc="10" dirty="0">
                <a:solidFill>
                  <a:schemeClr val="tx1"/>
                </a:solidFill>
                <a:latin typeface="Times New Roman"/>
                <a:ea typeface="Times New Roman"/>
                <a:cs typeface="Times New Roman"/>
              </a:rPr>
              <a:t>отчеты о прогрессе</a:t>
            </a:r>
            <a:r>
              <a:rPr lang="ru-RU" sz="2400" spc="35" dirty="0">
                <a:solidFill>
                  <a:schemeClr val="tx1"/>
                </a:solidFill>
                <a:latin typeface="Times New Roman"/>
                <a:ea typeface="Times New Roman"/>
                <a:cs typeface="Times New Roman"/>
              </a:rPr>
              <a:t> проекта — позволяют судить о дина­мике проекта (какие результаты достигнуты, какие операции завершены, а какие находятся в стадии выполнения);</a:t>
            </a:r>
          </a:p>
          <a:p>
            <a:pPr marL="342900" marR="12700" lvl="0" indent="-342900" algn="just">
              <a:lnSpc>
                <a:spcPct val="150000"/>
              </a:lnSpc>
              <a:buClr>
                <a:srgbClr val="000000"/>
              </a:buClr>
              <a:buSzPts val="950"/>
              <a:buFont typeface="Arial"/>
              <a:buChar char="•"/>
              <a:tabLst>
                <a:tab pos="356870" algn="l"/>
              </a:tabLst>
            </a:pPr>
            <a:r>
              <a:rPr lang="ru-RU" sz="2400" i="1" spc="10" dirty="0">
                <a:solidFill>
                  <a:schemeClr val="tx1"/>
                </a:solidFill>
                <a:latin typeface="Times New Roman"/>
                <a:ea typeface="Times New Roman"/>
                <a:cs typeface="Times New Roman"/>
              </a:rPr>
              <a:t>прогнозы —</a:t>
            </a:r>
            <a:r>
              <a:rPr lang="ru-RU" sz="2400" spc="35" dirty="0">
                <a:solidFill>
                  <a:schemeClr val="tx1"/>
                </a:solidFill>
                <a:latin typeface="Times New Roman"/>
                <a:ea typeface="Times New Roman"/>
                <a:cs typeface="Times New Roman"/>
              </a:rPr>
              <a:t> суждения о будущем состоянии и про­грессе проекта.</a:t>
            </a:r>
          </a:p>
          <a:p>
            <a:pPr marR="12700" indent="540385" algn="just">
              <a:lnSpc>
                <a:spcPct val="150000"/>
              </a:lnSpc>
              <a:spcAft>
                <a:spcPts val="0"/>
              </a:spcAft>
            </a:pPr>
            <a:r>
              <a:rPr lang="ru-RU" sz="2400" spc="35" dirty="0">
                <a:solidFill>
                  <a:schemeClr val="tx1"/>
                </a:solidFill>
                <a:latin typeface="Times New Roman"/>
                <a:ea typeface="Times New Roman"/>
                <a:cs typeface="Times New Roman"/>
              </a:rPr>
              <a:t>Различают три вида контроля: предварительный, теку­щий и заключительный.</a:t>
            </a:r>
            <a:endParaRPr lang="ru-RU" sz="2400" dirty="0">
              <a:solidFill>
                <a:schemeClr val="tx1"/>
              </a:solidFill>
            </a:endParaRPr>
          </a:p>
          <a:p>
            <a:pPr algn="just"/>
            <a:endParaRPr lang="ru-RU" sz="2400" dirty="0">
              <a:solidFill>
                <a:schemeClr val="tx1"/>
              </a:solidFill>
            </a:endParaRPr>
          </a:p>
        </p:txBody>
      </p:sp>
    </p:spTree>
    <p:extLst>
      <p:ext uri="{BB962C8B-B14F-4D97-AF65-F5344CB8AC3E}">
        <p14:creationId xmlns:p14="http://schemas.microsoft.com/office/powerpoint/2010/main" val="3975739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5418" y="124691"/>
            <a:ext cx="8839200" cy="6525491"/>
          </a:xfrm>
        </p:spPr>
        <p:txBody>
          <a:bodyPr>
            <a:normAutofit fontScale="85000" lnSpcReduction="10000"/>
          </a:bodyPr>
          <a:lstStyle/>
          <a:p>
            <a:pPr marR="12700" indent="540385" algn="just">
              <a:lnSpc>
                <a:spcPct val="150000"/>
              </a:lnSpc>
              <a:spcAft>
                <a:spcPts val="0"/>
              </a:spcAft>
            </a:pPr>
            <a:r>
              <a:rPr lang="ru-RU" sz="2400" i="1" spc="10" dirty="0">
                <a:solidFill>
                  <a:schemeClr val="tx1"/>
                </a:solidFill>
                <a:latin typeface="Times New Roman"/>
                <a:ea typeface="Times New Roman"/>
                <a:cs typeface="Times New Roman"/>
              </a:rPr>
              <a:t>Предварительный контроль</a:t>
            </a:r>
            <a:r>
              <a:rPr lang="ru-RU" sz="2400" spc="35" dirty="0">
                <a:solidFill>
                  <a:schemeClr val="tx1"/>
                </a:solidFill>
                <a:latin typeface="Times New Roman"/>
                <a:ea typeface="Times New Roman"/>
                <a:cs typeface="Times New Roman"/>
              </a:rPr>
              <a:t> осуществляется до факти­ческого начала работ по реализации проекта и направлен на соблюдение определенных правил и процедур. Он вклю­чает в себя контроль трудовых, материальных и финансовых ресурсов с точки зрения установления требований к ним и предельных величин.</a:t>
            </a:r>
            <a:endParaRPr lang="ru-RU" sz="2400" dirty="0">
              <a:solidFill>
                <a:schemeClr val="tx1"/>
              </a:solidFill>
            </a:endParaRPr>
          </a:p>
          <a:p>
            <a:pPr marR="12700" indent="540385" algn="just">
              <a:lnSpc>
                <a:spcPct val="150000"/>
              </a:lnSpc>
              <a:spcAft>
                <a:spcPts val="0"/>
              </a:spcAft>
            </a:pPr>
            <a:r>
              <a:rPr lang="ru-RU" sz="2400" i="1" spc="10" dirty="0">
                <a:solidFill>
                  <a:schemeClr val="tx1"/>
                </a:solidFill>
                <a:latin typeface="Times New Roman"/>
                <a:ea typeface="Times New Roman"/>
                <a:cs typeface="Times New Roman"/>
              </a:rPr>
              <a:t>Текущий контроль</a:t>
            </a:r>
            <a:r>
              <a:rPr lang="ru-RU" sz="2400" spc="35" dirty="0">
                <a:solidFill>
                  <a:schemeClr val="tx1"/>
                </a:solidFill>
                <a:latin typeface="Times New Roman"/>
                <a:ea typeface="Times New Roman"/>
                <a:cs typeface="Times New Roman"/>
              </a:rPr>
              <a:t> осуществляется непосредственно при реализации проекта. Он основан на сравнении достигну­тых результатов с установленными в проекте стоимостными, временными и ресурсными характеристиками. Различают следующие виды текущего контроля:</a:t>
            </a:r>
            <a:endParaRPr lang="ru-RU" sz="2400" dirty="0">
              <a:solidFill>
                <a:schemeClr val="tx1"/>
              </a:solidFill>
            </a:endParaRP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контроль времени (достижение промежуточных целей и объемов работ);</a:t>
            </a:r>
          </a:p>
          <a:p>
            <a:pPr marL="342900" lvl="0" indent="-342900" algn="just">
              <a:lnSpc>
                <a:spcPct val="150000"/>
              </a:lnSpc>
              <a:buClr>
                <a:srgbClr val="000000"/>
              </a:buClr>
              <a:buSzPts val="950"/>
              <a:buFont typeface="Arial"/>
              <a:buChar char="—"/>
              <a:tabLst>
                <a:tab pos="351790" algn="l"/>
              </a:tabLst>
            </a:pPr>
            <a:r>
              <a:rPr lang="ru-RU" sz="2400" spc="35" dirty="0">
                <a:solidFill>
                  <a:schemeClr val="tx1"/>
                </a:solidFill>
                <a:latin typeface="Times New Roman"/>
                <a:ea typeface="Times New Roman"/>
                <a:cs typeface="Times New Roman"/>
              </a:rPr>
              <a:t>бюджета (уровень расходования финансовых средств);</a:t>
            </a:r>
          </a:p>
          <a:p>
            <a:pPr marL="342900" marR="12700" lvl="0" indent="-342900" algn="just">
              <a:lnSpc>
                <a:spcPct val="150000"/>
              </a:lnSpc>
              <a:buClr>
                <a:srgbClr val="000000"/>
              </a:buClr>
              <a:buSzPts val="950"/>
              <a:buFont typeface="Arial"/>
              <a:buChar char="—"/>
              <a:tabLst>
                <a:tab pos="359410" algn="l"/>
              </a:tabLst>
            </a:pPr>
            <a:r>
              <a:rPr lang="ru-RU" sz="2400" spc="35" dirty="0">
                <a:solidFill>
                  <a:schemeClr val="tx1"/>
                </a:solidFill>
                <a:latin typeface="Times New Roman"/>
                <a:ea typeface="Times New Roman"/>
                <a:cs typeface="Times New Roman"/>
              </a:rPr>
              <a:t>ресурсов (фактические затраты материально-техниче­ских ресурсов);</a:t>
            </a:r>
          </a:p>
          <a:p>
            <a:pPr marL="342900" lvl="0" indent="-342900" algn="just">
              <a:lnSpc>
                <a:spcPct val="150000"/>
              </a:lnSpc>
              <a:buClr>
                <a:srgbClr val="000000"/>
              </a:buClr>
              <a:buSzPts val="950"/>
              <a:buFont typeface="Arial"/>
              <a:buChar char="—"/>
              <a:tabLst>
                <a:tab pos="354330" algn="l"/>
              </a:tabLst>
            </a:pPr>
            <a:r>
              <a:rPr lang="ru-RU" sz="2400" spc="35" dirty="0">
                <a:solidFill>
                  <a:schemeClr val="tx1"/>
                </a:solidFill>
                <a:latin typeface="Times New Roman"/>
                <a:ea typeface="Times New Roman"/>
                <a:cs typeface="Times New Roman"/>
              </a:rPr>
              <a:t>качества (уровень качества работ).</a:t>
            </a:r>
          </a:p>
          <a:p>
            <a:pPr algn="just"/>
            <a:endParaRPr lang="ru-RU" sz="2400" dirty="0">
              <a:solidFill>
                <a:schemeClr val="tx1"/>
              </a:solidFill>
            </a:endParaRPr>
          </a:p>
        </p:txBody>
      </p:sp>
    </p:spTree>
    <p:extLst>
      <p:ext uri="{BB962C8B-B14F-4D97-AF65-F5344CB8AC3E}">
        <p14:creationId xmlns:p14="http://schemas.microsoft.com/office/powerpoint/2010/main" val="106930122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293</TotalTime>
  <Words>1028</Words>
  <Application>Microsoft Office PowerPoint</Application>
  <PresentationFormat>Экран (4:3)</PresentationFormat>
  <Paragraphs>203</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Arial Narrow</vt:lpstr>
      <vt:lpstr>Calibri</vt:lpstr>
      <vt:lpstr>Microsoft Sans Serif</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Лена</dc:creator>
  <cp:lastModifiedBy>Олька</cp:lastModifiedBy>
  <cp:revision>24</cp:revision>
  <dcterms:created xsi:type="dcterms:W3CDTF">2015-02-27T06:11:58Z</dcterms:created>
  <dcterms:modified xsi:type="dcterms:W3CDTF">2020-07-31T11:04:46Z</dcterms:modified>
</cp:coreProperties>
</file>